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97.jpg" ContentType="image/jpeg"/>
  <Override PartName="/ppt/notesSlides/notesSlide38.xml" ContentType="application/vnd.openxmlformats-officedocument.presentationml.notesSlide+xml"/>
  <Override PartName="/ppt/media/image98.jpg" ContentType="image/jpe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247" r:id="rId2"/>
  </p:sldMasterIdLst>
  <p:notesMasterIdLst>
    <p:notesMasterId r:id="rId49"/>
  </p:notesMasterIdLst>
  <p:handoutMasterIdLst>
    <p:handoutMasterId r:id="rId50"/>
  </p:handoutMasterIdLst>
  <p:sldIdLst>
    <p:sldId id="274" r:id="rId3"/>
    <p:sldId id="258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05" r:id="rId22"/>
    <p:sldId id="314" r:id="rId23"/>
    <p:sldId id="317" r:id="rId24"/>
    <p:sldId id="315" r:id="rId25"/>
    <p:sldId id="316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30" r:id="rId38"/>
    <p:sldId id="331" r:id="rId39"/>
    <p:sldId id="334" r:id="rId40"/>
    <p:sldId id="333" r:id="rId41"/>
    <p:sldId id="313" r:id="rId42"/>
    <p:sldId id="336" r:id="rId43"/>
    <p:sldId id="337" r:id="rId44"/>
    <p:sldId id="338" r:id="rId45"/>
    <p:sldId id="339" r:id="rId46"/>
    <p:sldId id="340" r:id="rId47"/>
    <p:sldId id="335" r:id="rId4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BA4"/>
    <a:srgbClr val="009EE0"/>
    <a:srgbClr val="24386A"/>
    <a:srgbClr val="58585A"/>
    <a:srgbClr val="C2252B"/>
    <a:srgbClr val="E2001A"/>
    <a:srgbClr val="003300"/>
    <a:srgbClr val="DAE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2" autoAdjust="0"/>
    <p:restoredTop sz="94730" autoAdjust="0"/>
  </p:normalViewPr>
  <p:slideViewPr>
    <p:cSldViewPr>
      <p:cViewPr varScale="1">
        <p:scale>
          <a:sx n="65" d="100"/>
          <a:sy n="65" d="100"/>
        </p:scale>
        <p:origin x="-1296" y="-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60"/>
    </p:cViewPr>
  </p:sorterViewPr>
  <p:notesViewPr>
    <p:cSldViewPr>
      <p:cViewPr varScale="1">
        <p:scale>
          <a:sx n="88" d="100"/>
          <a:sy n="88" d="100"/>
        </p:scale>
        <p:origin x="28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genda\Prezentace%202023%20konference%20NP\Graf%20poskytov&#225;n&#237;%20Do%20202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110653951984854E-2"/>
          <c:y val="8.9513561359518212E-2"/>
          <c:w val="0.76474689047489752"/>
          <c:h val="0.7444791789086066"/>
        </c:manualLayout>
      </c:layout>
      <c:barChart>
        <c:barDir val="bar"/>
        <c:grouping val="stacked"/>
        <c:varyColors val="0"/>
        <c:ser>
          <c:idx val="3"/>
          <c:order val="0"/>
          <c:tx>
            <c:strRef>
              <c:f>List1!$B$4</c:f>
              <c:strCache>
                <c:ptCount val="1"/>
                <c:pt idx="0">
                  <c:v>Šlechtitelé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List1!$A$5:$A$35</c:f>
              <c:numCache>
                <c:formatCode>General</c:formatCode>
                <c:ptCount val="3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List1!$B$5:$B$35</c:f>
              <c:numCache>
                <c:formatCode>General</c:formatCode>
                <c:ptCount val="31"/>
                <c:pt idx="0">
                  <c:v>89</c:v>
                </c:pt>
                <c:pt idx="1">
                  <c:v>76</c:v>
                </c:pt>
                <c:pt idx="2">
                  <c:v>84</c:v>
                </c:pt>
                <c:pt idx="3">
                  <c:v>48</c:v>
                </c:pt>
                <c:pt idx="4">
                  <c:v>37</c:v>
                </c:pt>
                <c:pt idx="5">
                  <c:v>33</c:v>
                </c:pt>
                <c:pt idx="6">
                  <c:v>40</c:v>
                </c:pt>
                <c:pt idx="7">
                  <c:v>68</c:v>
                </c:pt>
                <c:pt idx="8">
                  <c:v>47</c:v>
                </c:pt>
                <c:pt idx="9">
                  <c:v>19</c:v>
                </c:pt>
                <c:pt idx="10">
                  <c:v>8</c:v>
                </c:pt>
                <c:pt idx="11">
                  <c:v>13</c:v>
                </c:pt>
                <c:pt idx="12">
                  <c:v>24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5</c:v>
                </c:pt>
                <c:pt idx="20">
                  <c:v>6</c:v>
                </c:pt>
                <c:pt idx="21">
                  <c:v>6</c:v>
                </c:pt>
                <c:pt idx="22">
                  <c:v>7</c:v>
                </c:pt>
                <c:pt idx="23">
                  <c:v>15</c:v>
                </c:pt>
                <c:pt idx="24">
                  <c:v>26</c:v>
                </c:pt>
                <c:pt idx="25">
                  <c:v>16</c:v>
                </c:pt>
                <c:pt idx="26">
                  <c:v>44</c:v>
                </c:pt>
                <c:pt idx="27">
                  <c:v>21</c:v>
                </c:pt>
                <c:pt idx="28">
                  <c:v>15</c:v>
                </c:pt>
                <c:pt idx="29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E7-4111-AF98-47285215BA65}"/>
            </c:ext>
          </c:extLst>
        </c:ser>
        <c:ser>
          <c:idx val="4"/>
          <c:order val="1"/>
          <c:tx>
            <c:strRef>
              <c:f>List1!$C$4</c:f>
              <c:strCache>
                <c:ptCount val="1"/>
                <c:pt idx="0">
                  <c:v>Výzkumná pracoviště a pedagogická pracoviště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14"/>
              <c:layout>
                <c:manualLayout>
                  <c:x val="0"/>
                  <c:y val="4.8009544261512762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7-4111-AF98-47285215BA65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List1!$A$5:$A$35</c:f>
              <c:numCache>
                <c:formatCode>General</c:formatCode>
                <c:ptCount val="3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List1!$C$5:$C$35</c:f>
              <c:numCache>
                <c:formatCode>General</c:formatCode>
                <c:ptCount val="31"/>
                <c:pt idx="0">
                  <c:v>357</c:v>
                </c:pt>
                <c:pt idx="1">
                  <c:v>145</c:v>
                </c:pt>
                <c:pt idx="2">
                  <c:v>96</c:v>
                </c:pt>
                <c:pt idx="3">
                  <c:v>299</c:v>
                </c:pt>
                <c:pt idx="4">
                  <c:v>203</c:v>
                </c:pt>
                <c:pt idx="5">
                  <c:v>344</c:v>
                </c:pt>
                <c:pt idx="6">
                  <c:v>98</c:v>
                </c:pt>
                <c:pt idx="7">
                  <c:v>216</c:v>
                </c:pt>
                <c:pt idx="8">
                  <c:v>98</c:v>
                </c:pt>
                <c:pt idx="9">
                  <c:v>165</c:v>
                </c:pt>
                <c:pt idx="10">
                  <c:v>423</c:v>
                </c:pt>
                <c:pt idx="11">
                  <c:v>203</c:v>
                </c:pt>
                <c:pt idx="12">
                  <c:v>275</c:v>
                </c:pt>
                <c:pt idx="13">
                  <c:v>432</c:v>
                </c:pt>
                <c:pt idx="14">
                  <c:v>189</c:v>
                </c:pt>
                <c:pt idx="15">
                  <c:v>150</c:v>
                </c:pt>
                <c:pt idx="16">
                  <c:v>104</c:v>
                </c:pt>
                <c:pt idx="17">
                  <c:v>269</c:v>
                </c:pt>
                <c:pt idx="18">
                  <c:v>196</c:v>
                </c:pt>
                <c:pt idx="19">
                  <c:v>124</c:v>
                </c:pt>
                <c:pt idx="20">
                  <c:v>72</c:v>
                </c:pt>
                <c:pt idx="21">
                  <c:v>107</c:v>
                </c:pt>
                <c:pt idx="22">
                  <c:v>102</c:v>
                </c:pt>
                <c:pt idx="23">
                  <c:v>46</c:v>
                </c:pt>
                <c:pt idx="24">
                  <c:v>44</c:v>
                </c:pt>
                <c:pt idx="25">
                  <c:v>84</c:v>
                </c:pt>
                <c:pt idx="26">
                  <c:v>31</c:v>
                </c:pt>
                <c:pt idx="27">
                  <c:v>33</c:v>
                </c:pt>
                <c:pt idx="28">
                  <c:v>40</c:v>
                </c:pt>
                <c:pt idx="29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E7-4111-AF98-47285215BA65}"/>
            </c:ext>
          </c:extLst>
        </c:ser>
        <c:ser>
          <c:idx val="0"/>
          <c:order val="2"/>
          <c:tx>
            <c:strRef>
              <c:f>List1!$D$4</c:f>
              <c:strCache>
                <c:ptCount val="1"/>
                <c:pt idx="0">
                  <c:v>Zahraniční uživatelé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4"/>
              <c:layout>
                <c:manualLayout>
                  <c:x val="0"/>
                  <c:y val="-4.848484848484848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7-4111-AF98-47285215BA65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List1!$A$5:$A$35</c:f>
              <c:numCache>
                <c:formatCode>General</c:formatCode>
                <c:ptCount val="3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List1!$D$5:$D$35</c:f>
              <c:numCache>
                <c:formatCode>General</c:formatCode>
                <c:ptCount val="31"/>
                <c:pt idx="0">
                  <c:v>13</c:v>
                </c:pt>
                <c:pt idx="1">
                  <c:v>5</c:v>
                </c:pt>
                <c:pt idx="2">
                  <c:v>8</c:v>
                </c:pt>
                <c:pt idx="3">
                  <c:v>39</c:v>
                </c:pt>
                <c:pt idx="4">
                  <c:v>32</c:v>
                </c:pt>
                <c:pt idx="5">
                  <c:v>30</c:v>
                </c:pt>
                <c:pt idx="6">
                  <c:v>3</c:v>
                </c:pt>
                <c:pt idx="7">
                  <c:v>10</c:v>
                </c:pt>
                <c:pt idx="9">
                  <c:v>7</c:v>
                </c:pt>
                <c:pt idx="10">
                  <c:v>2</c:v>
                </c:pt>
                <c:pt idx="14">
                  <c:v>3</c:v>
                </c:pt>
                <c:pt idx="15">
                  <c:v>2</c:v>
                </c:pt>
                <c:pt idx="16">
                  <c:v>1</c:v>
                </c:pt>
                <c:pt idx="18">
                  <c:v>4</c:v>
                </c:pt>
                <c:pt idx="19">
                  <c:v>0</c:v>
                </c:pt>
                <c:pt idx="20">
                  <c:v>0</c:v>
                </c:pt>
                <c:pt idx="21">
                  <c:v>9</c:v>
                </c:pt>
                <c:pt idx="23">
                  <c:v>15</c:v>
                </c:pt>
                <c:pt idx="24">
                  <c:v>14</c:v>
                </c:pt>
                <c:pt idx="25">
                  <c:v>4</c:v>
                </c:pt>
                <c:pt idx="26">
                  <c:v>1</c:v>
                </c:pt>
                <c:pt idx="27">
                  <c:v>12</c:v>
                </c:pt>
                <c:pt idx="29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2E7-4111-AF98-47285215BA65}"/>
            </c:ext>
          </c:extLst>
        </c:ser>
        <c:ser>
          <c:idx val="1"/>
          <c:order val="3"/>
          <c:tx>
            <c:strRef>
              <c:f>List1!$E$4</c:f>
              <c:strCache>
                <c:ptCount val="1"/>
                <c:pt idx="0">
                  <c:v>Ostatní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List1!$A$5:$A$35</c:f>
              <c:numCache>
                <c:formatCode>General</c:formatCode>
                <c:ptCount val="3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List1!$E$5:$E$35</c:f>
              <c:numCache>
                <c:formatCode>General</c:formatCode>
                <c:ptCount val="31"/>
                <c:pt idx="10">
                  <c:v>2</c:v>
                </c:pt>
                <c:pt idx="11">
                  <c:v>55</c:v>
                </c:pt>
                <c:pt idx="12">
                  <c:v>33</c:v>
                </c:pt>
                <c:pt idx="13">
                  <c:v>33</c:v>
                </c:pt>
                <c:pt idx="14">
                  <c:v>20</c:v>
                </c:pt>
                <c:pt idx="17">
                  <c:v>38</c:v>
                </c:pt>
                <c:pt idx="18">
                  <c:v>40</c:v>
                </c:pt>
                <c:pt idx="19">
                  <c:v>54</c:v>
                </c:pt>
                <c:pt idx="20">
                  <c:v>0</c:v>
                </c:pt>
                <c:pt idx="22">
                  <c:v>11</c:v>
                </c:pt>
                <c:pt idx="23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2E7-4111-AF98-47285215B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38044416"/>
        <c:axId val="126036224"/>
      </c:barChart>
      <c:catAx>
        <c:axId val="138044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cs-CZ"/>
          </a:p>
        </c:txPr>
        <c:crossAx val="126036224"/>
        <c:crosses val="autoZero"/>
        <c:auto val="1"/>
        <c:lblAlgn val="ctr"/>
        <c:lblOffset val="100"/>
        <c:noMultiLvlLbl val="0"/>
      </c:catAx>
      <c:valAx>
        <c:axId val="1260362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80444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6615165710200667E-2"/>
          <c:y val="0.86346700705964818"/>
          <c:w val="0.79947033028246151"/>
          <c:h val="0.13653290660012135"/>
        </c:manualLayout>
      </c:layout>
      <c:overlay val="0"/>
      <c:txPr>
        <a:bodyPr/>
        <a:lstStyle/>
        <a:p>
          <a:pPr>
            <a:defRPr sz="14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93FBB1C1-C001-73C7-35E3-8D51163F41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70B53CF4-58B7-E563-76C9-89967F042B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C0795C-AEC7-44DC-ADEA-59E0CDBAF21C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4F83EFF-566F-2CD3-028D-1FFE946A9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BE3CA7E-4BEE-C99A-D29D-92DB87E40D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ED520AF-8E3A-435E-B865-96F565048E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E3522D5A-6F73-6CEB-8F90-CB8F1D61B9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562BBC87-A2E0-8B23-DB9D-FFCF260652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F77F7C-6A30-419E-ACCD-F43C4522C4ED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xmlns="" id="{A415E720-073D-0F29-26BD-47AB0C6A0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xmlns="" id="{B0DA405A-19FF-A93B-5874-7E634277F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144EE06-4970-78E0-6213-28C0C2F4B1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A7C9ECB-5F33-343D-F0D4-8218CB8C0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52E2AF2-2BD4-4E8E-97ED-92F4DCE0E8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048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=""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=""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=""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3783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=""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=""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=""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>
                <a:solidFill>
                  <a:prstClr val="black"/>
                </a:solidFill>
              </a:rPr>
              <a:pPr/>
              <a:t>38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=""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=""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=""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>
                <a:solidFill>
                  <a:prstClr val="black"/>
                </a:solidFill>
              </a:rPr>
              <a:pPr/>
              <a:t>39</a:t>
            </a:fld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778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o.cz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o.cz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GRAFIKA\AVO\Foto\avo-rez2013-web\avo-rez2013-74.jpg">
            <a:extLst>
              <a:ext uri="{FF2B5EF4-FFF2-40B4-BE49-F238E27FC236}">
                <a16:creationId xmlns:a16="http://schemas.microsoft.com/office/drawing/2014/main" xmlns="" id="{E65C985F-FFA7-4243-1974-D2CAE5636B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/>
          <a:stretch>
            <a:fillRect/>
          </a:stretch>
        </p:blipFill>
        <p:spPr bwMode="auto">
          <a:xfrm>
            <a:off x="3489325" y="714375"/>
            <a:ext cx="50625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úhlý trojúhelník 5">
            <a:extLst>
              <a:ext uri="{FF2B5EF4-FFF2-40B4-BE49-F238E27FC236}">
                <a16:creationId xmlns:a16="http://schemas.microsoft.com/office/drawing/2014/main" xmlns="" id="{DBB419DC-DB16-8C24-FF47-2BF0DB2BFCFA}"/>
              </a:ext>
            </a:extLst>
          </p:cNvPr>
          <p:cNvSpPr/>
          <p:nvPr userDrawn="1"/>
        </p:nvSpPr>
        <p:spPr>
          <a:xfrm>
            <a:off x="3214688" y="428625"/>
            <a:ext cx="5357812" cy="5715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" name="Picture 2" descr="E:\GRAFIKA\AVO\FINAL_Corporate_identity\AVO-Logo_stare_jina_barva.png">
            <a:hlinkClick r:id="rId3"/>
            <a:extLst>
              <a:ext uri="{FF2B5EF4-FFF2-40B4-BE49-F238E27FC236}">
                <a16:creationId xmlns:a16="http://schemas.microsoft.com/office/drawing/2014/main" xmlns="" id="{117E4DC1-B4B2-F7FC-2795-D2E7507BB4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23955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GRAFIKA\AVO\Newsletter\pyramidovy_trojuhelnik.png">
            <a:extLst>
              <a:ext uri="{FF2B5EF4-FFF2-40B4-BE49-F238E27FC236}">
                <a16:creationId xmlns:a16="http://schemas.microsoft.com/office/drawing/2014/main" xmlns="" id="{B57B7BDB-D089-1483-C612-6FCA497BDD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9">
            <a:extLst>
              <a:ext uri="{FF2B5EF4-FFF2-40B4-BE49-F238E27FC236}">
                <a16:creationId xmlns:a16="http://schemas.microsoft.com/office/drawing/2014/main" xmlns="" id="{82792CE1-819B-99ED-8EA8-FA38B04988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5929313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rgbClr val="1B5BA4"/>
                </a:solidFill>
                <a:latin typeface="Calibri" pitchFamily="34" charset="0"/>
              </a:rPr>
              <a:t>www.avo.cz</a:t>
            </a:r>
          </a:p>
          <a:p>
            <a:pPr eaLnBrk="1" hangingPunct="1">
              <a:defRPr/>
            </a:pPr>
            <a:endParaRPr lang="cs-CZ" altLang="cs-CZ">
              <a:solidFill>
                <a:srgbClr val="1B5BA4"/>
              </a:solidFill>
              <a:latin typeface="Calibri" pitchFamily="34" charset="0"/>
            </a:endParaRPr>
          </a:p>
        </p:txBody>
      </p:sp>
      <p:sp>
        <p:nvSpPr>
          <p:cNvPr id="11" name="Zástupný symbol pro text 22"/>
          <p:cNvSpPr>
            <a:spLocks noGrp="1"/>
          </p:cNvSpPr>
          <p:nvPr>
            <p:ph type="body" sz="quarter" idx="12"/>
          </p:nvPr>
        </p:nvSpPr>
        <p:spPr>
          <a:xfrm>
            <a:off x="571472" y="3214687"/>
            <a:ext cx="4857784" cy="714380"/>
          </a:xfrm>
        </p:spPr>
        <p:txBody>
          <a:bodyPr/>
          <a:lstStyle>
            <a:lvl1pPr marL="1588" indent="-1588" algn="l">
              <a:buNone/>
              <a:defRPr sz="2800" b="1" baseline="0">
                <a:solidFill>
                  <a:srgbClr val="24386A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22"/>
          <p:cNvSpPr>
            <a:spLocks noGrp="1"/>
          </p:cNvSpPr>
          <p:nvPr>
            <p:ph type="body" sz="quarter" idx="13"/>
          </p:nvPr>
        </p:nvSpPr>
        <p:spPr>
          <a:xfrm>
            <a:off x="571472" y="4000504"/>
            <a:ext cx="4857784" cy="714380"/>
          </a:xfrm>
        </p:spPr>
        <p:txBody>
          <a:bodyPr/>
          <a:lstStyle>
            <a:lvl1pPr marL="1588" indent="-1588" algn="l">
              <a:buNone/>
              <a:defRPr sz="2200" b="0" i="1" baseline="0">
                <a:solidFill>
                  <a:srgbClr val="009EE0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</a:t>
            </a:r>
          </a:p>
        </p:txBody>
      </p:sp>
    </p:spTree>
    <p:extLst>
      <p:ext uri="{BB962C8B-B14F-4D97-AF65-F5344CB8AC3E}">
        <p14:creationId xmlns:p14="http://schemas.microsoft.com/office/powerpoint/2010/main" val="2148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CB6C09E-DF2A-1621-B00E-B5C371A3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1063F5-2FB7-426F-A669-1F17A81B1F77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F5EF2C0-525C-8A5F-9A35-846EB959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923C929-22B5-6B4C-6D72-3F7F07E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73599C-3660-4477-B8B1-5379304CC8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22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GRAFIKA\AVO\Foto\avo-rez2013-web\avo-rez2013-74.jpg">
            <a:extLst>
              <a:ext uri="{FF2B5EF4-FFF2-40B4-BE49-F238E27FC236}">
                <a16:creationId xmlns="" xmlns:a16="http://schemas.microsoft.com/office/drawing/2014/main" id="{E65C985F-FFA7-4243-1974-D2CAE5636B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/>
          <a:stretch>
            <a:fillRect/>
          </a:stretch>
        </p:blipFill>
        <p:spPr bwMode="auto">
          <a:xfrm>
            <a:off x="3489325" y="714375"/>
            <a:ext cx="50625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úhlý trojúhelník 5">
            <a:extLst>
              <a:ext uri="{FF2B5EF4-FFF2-40B4-BE49-F238E27FC236}">
                <a16:creationId xmlns="" xmlns:a16="http://schemas.microsoft.com/office/drawing/2014/main" id="{DBB419DC-DB16-8C24-FF47-2BF0DB2BFCFA}"/>
              </a:ext>
            </a:extLst>
          </p:cNvPr>
          <p:cNvSpPr/>
          <p:nvPr userDrawn="1"/>
        </p:nvSpPr>
        <p:spPr>
          <a:xfrm>
            <a:off x="3214688" y="428625"/>
            <a:ext cx="5357812" cy="5715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6" name="Picture 2" descr="E:\GRAFIKA\AVO\FINAL_Corporate_identity\AVO-Logo_stare_jina_barva.png">
            <a:hlinkClick r:id="rId3"/>
            <a:extLst>
              <a:ext uri="{FF2B5EF4-FFF2-40B4-BE49-F238E27FC236}">
                <a16:creationId xmlns="" xmlns:a16="http://schemas.microsoft.com/office/drawing/2014/main" id="{117E4DC1-B4B2-F7FC-2795-D2E7507BB4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23955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GRAFIKA\AVO\Newsletter\pyramidovy_trojuhelnik.png">
            <a:extLst>
              <a:ext uri="{FF2B5EF4-FFF2-40B4-BE49-F238E27FC236}">
                <a16:creationId xmlns="" xmlns:a16="http://schemas.microsoft.com/office/drawing/2014/main" id="{B57B7BDB-D089-1483-C612-6FCA497BDD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9">
            <a:extLst>
              <a:ext uri="{FF2B5EF4-FFF2-40B4-BE49-F238E27FC236}">
                <a16:creationId xmlns="" xmlns:a16="http://schemas.microsoft.com/office/drawing/2014/main" id="{82792CE1-819B-99ED-8EA8-FA38B04988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5929313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rgbClr val="1B5BA4"/>
                </a:solidFill>
                <a:latin typeface="Calibri" pitchFamily="34" charset="0"/>
              </a:rPr>
              <a:t>www.avo.cz</a:t>
            </a:r>
          </a:p>
          <a:p>
            <a:pPr eaLnBrk="1" hangingPunct="1">
              <a:defRPr/>
            </a:pPr>
            <a:endParaRPr lang="cs-CZ" altLang="cs-CZ">
              <a:solidFill>
                <a:srgbClr val="1B5BA4"/>
              </a:solidFill>
              <a:latin typeface="Calibri" pitchFamily="34" charset="0"/>
            </a:endParaRPr>
          </a:p>
        </p:txBody>
      </p:sp>
      <p:sp>
        <p:nvSpPr>
          <p:cNvPr id="11" name="Zástupný symbol pro text 22"/>
          <p:cNvSpPr>
            <a:spLocks noGrp="1"/>
          </p:cNvSpPr>
          <p:nvPr>
            <p:ph type="body" sz="quarter" idx="12"/>
          </p:nvPr>
        </p:nvSpPr>
        <p:spPr>
          <a:xfrm>
            <a:off x="571472" y="3214687"/>
            <a:ext cx="4857784" cy="714380"/>
          </a:xfrm>
        </p:spPr>
        <p:txBody>
          <a:bodyPr/>
          <a:lstStyle>
            <a:lvl1pPr marL="1588" indent="-1588" algn="l">
              <a:buNone/>
              <a:defRPr sz="2800" b="1" baseline="0">
                <a:solidFill>
                  <a:srgbClr val="24386A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22"/>
          <p:cNvSpPr>
            <a:spLocks noGrp="1"/>
          </p:cNvSpPr>
          <p:nvPr>
            <p:ph type="body" sz="quarter" idx="13"/>
          </p:nvPr>
        </p:nvSpPr>
        <p:spPr>
          <a:xfrm>
            <a:off x="571472" y="4000504"/>
            <a:ext cx="4857784" cy="714380"/>
          </a:xfrm>
        </p:spPr>
        <p:txBody>
          <a:bodyPr/>
          <a:lstStyle>
            <a:lvl1pPr marL="1588" indent="-1588" algn="l">
              <a:buNone/>
              <a:defRPr sz="2200" b="0" i="1" baseline="0">
                <a:solidFill>
                  <a:srgbClr val="009EE0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</a:t>
            </a:r>
          </a:p>
        </p:txBody>
      </p:sp>
    </p:spTree>
    <p:extLst>
      <p:ext uri="{BB962C8B-B14F-4D97-AF65-F5344CB8AC3E}">
        <p14:creationId xmlns:p14="http://schemas.microsoft.com/office/powerpoint/2010/main" val="1737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GRAFIKA\AVO\Foto\avo-rez2013-web\avo-rez2013-74.jpg">
            <a:extLst>
              <a:ext uri="{FF2B5EF4-FFF2-40B4-BE49-F238E27FC236}">
                <a16:creationId xmlns="" xmlns:a16="http://schemas.microsoft.com/office/drawing/2014/main" id="{76D92146-2E54-E638-4BB3-7F260B3455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14375"/>
            <a:ext cx="77057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úhlý trojúhelník 5">
            <a:extLst>
              <a:ext uri="{FF2B5EF4-FFF2-40B4-BE49-F238E27FC236}">
                <a16:creationId xmlns="" xmlns:a16="http://schemas.microsoft.com/office/drawing/2014/main" id="{7089AAAC-0EAF-01CD-0DF9-6FE535A49054}"/>
              </a:ext>
            </a:extLst>
          </p:cNvPr>
          <p:cNvSpPr/>
          <p:nvPr userDrawn="1"/>
        </p:nvSpPr>
        <p:spPr>
          <a:xfrm flipV="1">
            <a:off x="357188" y="500063"/>
            <a:ext cx="8286750" cy="55006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5" name="Picture 2" descr="E:\GRAFIKA\AVO\FINAL_Corporate_identity\AVO-Logo_stare_jina_barva.png">
            <a:extLst>
              <a:ext uri="{FF2B5EF4-FFF2-40B4-BE49-F238E27FC236}">
                <a16:creationId xmlns="" xmlns:a16="http://schemas.microsoft.com/office/drawing/2014/main" id="{902A08DF-3CBE-A584-7F29-301DAE1C7C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23955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:\GRAFIKA\AVO\Newsletter\pyramidovy_trojuhelnik.png">
            <a:extLst>
              <a:ext uri="{FF2B5EF4-FFF2-40B4-BE49-F238E27FC236}">
                <a16:creationId xmlns="" xmlns:a16="http://schemas.microsoft.com/office/drawing/2014/main" id="{1A23C08B-73A7-F258-8FD1-5B5963310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="" xmlns:a16="http://schemas.microsoft.com/office/drawing/2014/main" id="{4B3EE876-7099-35F1-34EB-2947630D2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5929313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rgbClr val="1B5BA4"/>
                </a:solidFill>
                <a:latin typeface="Calibri" pitchFamily="34" charset="0"/>
              </a:rPr>
              <a:t>www.avo.cz</a:t>
            </a:r>
          </a:p>
          <a:p>
            <a:pPr eaLnBrk="1" hangingPunct="1">
              <a:defRPr/>
            </a:pPr>
            <a:endParaRPr lang="cs-CZ" altLang="cs-CZ">
              <a:solidFill>
                <a:srgbClr val="1B5BA4"/>
              </a:solidFill>
              <a:latin typeface="Calibri" pitchFamily="34" charset="0"/>
            </a:endParaRPr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1"/>
          </p:nvPr>
        </p:nvSpPr>
        <p:spPr>
          <a:xfrm>
            <a:off x="571472" y="2786058"/>
            <a:ext cx="4000518" cy="1857387"/>
          </a:xfrm>
        </p:spPr>
        <p:txBody>
          <a:bodyPr/>
          <a:lstStyle>
            <a:lvl1pPr marL="1588" indent="-1588" algn="l">
              <a:buNone/>
              <a:defRPr sz="2800" b="1" baseline="0">
                <a:solidFill>
                  <a:srgbClr val="24386A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468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formac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GRAFIKA\AVO\Newsletter\pyramidovy_trojuhelnik.png">
            <a:extLst>
              <a:ext uri="{FF2B5EF4-FFF2-40B4-BE49-F238E27FC236}">
                <a16:creationId xmlns="" xmlns:a16="http://schemas.microsoft.com/office/drawing/2014/main" id="{22F598D2-56F7-DD60-DBEA-CEAD4C686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0844" y="1714488"/>
            <a:ext cx="8183121" cy="433406"/>
          </a:xfrm>
        </p:spPr>
        <p:txBody>
          <a:bodyPr/>
          <a:lstStyle>
            <a:lvl1pPr algn="l">
              <a:defRPr sz="2800" b="1">
                <a:solidFill>
                  <a:srgbClr val="24386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4722" y="2214554"/>
            <a:ext cx="8189244" cy="4143404"/>
          </a:xfrm>
        </p:spPr>
        <p:txBody>
          <a:bodyPr/>
          <a:lstStyle>
            <a:lvl1pPr marL="0" indent="0" algn="just">
              <a:buNone/>
              <a:defRPr sz="1400">
                <a:solidFill>
                  <a:srgbClr val="58585A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260DFDF9-BFED-1B8E-3C78-E73ECA2EB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4" y="571500"/>
            <a:ext cx="120650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GRAFIKA\AVO\Newsletter\pyramidovy_trojuhelnik.png">
            <a:extLst>
              <a:ext uri="{FF2B5EF4-FFF2-40B4-BE49-F238E27FC236}">
                <a16:creationId xmlns="" xmlns:a16="http://schemas.microsoft.com/office/drawing/2014/main" id="{55DB91AA-08EB-0CA6-2C17-DF2325D96F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8115328" cy="3911609"/>
          </a:xfrm>
        </p:spPr>
        <p:txBody>
          <a:bodyPr/>
          <a:lstStyle>
            <a:lvl1pPr>
              <a:buClr>
                <a:srgbClr val="009EE0"/>
              </a:buClr>
              <a:buFont typeface="Wingdings 3" pitchFamily="18" charset="2"/>
              <a:buChar char=""/>
              <a:defRPr sz="1400">
                <a:solidFill>
                  <a:srgbClr val="58585A"/>
                </a:solidFill>
                <a:latin typeface="+mn-lt"/>
              </a:defRPr>
            </a:lvl1pPr>
            <a:lvl2pPr>
              <a:buClr>
                <a:srgbClr val="1B5BA4"/>
              </a:buClr>
              <a:buFont typeface="Calibri" pitchFamily="34" charset="0"/>
              <a:buChar char="›"/>
              <a:defRPr sz="1400">
                <a:solidFill>
                  <a:srgbClr val="58585A"/>
                </a:solidFill>
                <a:latin typeface="+mn-lt"/>
              </a:defRPr>
            </a:lvl2pPr>
            <a:lvl3pPr>
              <a:buClr>
                <a:srgbClr val="58585A"/>
              </a:buClr>
              <a:buFont typeface="Calibri" pitchFamily="34" charset="0"/>
              <a:buChar char="‐"/>
              <a:defRPr sz="1400">
                <a:solidFill>
                  <a:srgbClr val="58585A"/>
                </a:solidFill>
                <a:latin typeface="+mn-lt"/>
              </a:defRPr>
            </a:lvl3pPr>
            <a:lvl4pPr>
              <a:defRPr sz="1400">
                <a:solidFill>
                  <a:srgbClr val="58585A"/>
                </a:solidFill>
                <a:latin typeface="+mn-lt"/>
              </a:defRPr>
            </a:lvl4pPr>
            <a:lvl5pPr>
              <a:defRPr sz="1400">
                <a:solidFill>
                  <a:srgbClr val="58585A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460844" y="1714488"/>
            <a:ext cx="8183121" cy="433406"/>
          </a:xfrm>
        </p:spPr>
        <p:txBody>
          <a:bodyPr/>
          <a:lstStyle>
            <a:lvl1pPr algn="l">
              <a:defRPr sz="2800" b="1">
                <a:solidFill>
                  <a:srgbClr val="24386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2F35D00A-5E66-6E16-46A0-A064684F6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4" y="571500"/>
            <a:ext cx="120650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pozadi_a4_sirka.png">
            <a:extLst>
              <a:ext uri="{FF2B5EF4-FFF2-40B4-BE49-F238E27FC236}">
                <a16:creationId xmlns="" xmlns:a16="http://schemas.microsoft.com/office/drawing/2014/main" id="{2CA394EF-12B5-C691-0F51-AF17260B0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3123"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="" xmlns:a16="http://schemas.microsoft.com/office/drawing/2014/main" id="{1FE908E5-8445-4BC0-6FE1-744F0A1D3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6">
            <a:extLst>
              <a:ext uri="{FF2B5EF4-FFF2-40B4-BE49-F238E27FC236}">
                <a16:creationId xmlns="" xmlns:a16="http://schemas.microsoft.com/office/drawing/2014/main" id="{02F56F0C-F217-97E4-6C6F-0A40C0A0AD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4699000"/>
            <a:ext cx="8001000" cy="1230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cs-CZ" altLang="cs-CZ" sz="1600" dirty="0">
                <a:solidFill>
                  <a:prstClr val="white"/>
                </a:solidFill>
                <a:latin typeface="Arcon" pitchFamily="2" charset="77"/>
              </a:rPr>
              <a:t>Asociace výzkumných organizací (AVO)</a:t>
            </a:r>
          </a:p>
          <a:p>
            <a:pPr eaLnBrk="1" hangingPunct="1">
              <a:defRPr/>
            </a:pPr>
            <a:r>
              <a:rPr lang="cs-CZ" altLang="cs-CZ" sz="1600" dirty="0">
                <a:solidFill>
                  <a:srgbClr val="009EE0"/>
                </a:solidFill>
                <a:latin typeface="Arcon" pitchFamily="2" charset="77"/>
              </a:rPr>
              <a:t>Novotného Lávka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altLang="cs-CZ" sz="1600" dirty="0">
                <a:solidFill>
                  <a:srgbClr val="009EE0"/>
                </a:solidFill>
                <a:latin typeface="Arcon" pitchFamily="2" charset="77"/>
              </a:rPr>
              <a:t>Praha 1</a:t>
            </a:r>
          </a:p>
          <a:p>
            <a:pPr eaLnBrk="1" hangingPunct="1">
              <a:defRPr/>
            </a:pPr>
            <a:r>
              <a:rPr lang="cs-CZ" altLang="cs-CZ" sz="1600" dirty="0" err="1">
                <a:solidFill>
                  <a:srgbClr val="009EE0"/>
                </a:solidFill>
                <a:latin typeface="Arcon" pitchFamily="2" charset="77"/>
              </a:rPr>
              <a:t>www.avo.cz</a:t>
            </a:r>
            <a:endParaRPr lang="cs-CZ" altLang="cs-CZ" sz="1600" dirty="0">
              <a:solidFill>
                <a:srgbClr val="009EE0"/>
              </a:solidFill>
              <a:latin typeface="Arcon" pitchFamily="2" charset="77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0034" y="1785927"/>
            <a:ext cx="8072494" cy="2000263"/>
          </a:xfrm>
        </p:spPr>
        <p:txBody>
          <a:bodyPr/>
          <a:lstStyle>
            <a:lvl1pPr marL="0" indent="0">
              <a:buNone/>
              <a:defRPr sz="1400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270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="" xmlns:a16="http://schemas.microsoft.com/office/drawing/2014/main" id="{F2C14206-BAE7-E23C-38C2-612DD32E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DA8851-2D28-4A94-9908-A74B7B425CD2}" type="datetimeFigureOut">
              <a:rPr lang="cs-CZ">
                <a:solidFill>
                  <a:prstClr val="black"/>
                </a:solidFill>
              </a:rPr>
              <a:pPr>
                <a:defRPr/>
              </a:pPr>
              <a:t>23.04.2024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="" xmlns:a16="http://schemas.microsoft.com/office/drawing/2014/main" id="{C00088A9-D46E-58BD-F856-A97D0964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="" xmlns:a16="http://schemas.microsoft.com/office/drawing/2014/main" id="{65C61740-0302-AD28-9E28-68316B11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99FCF1-0289-4354-B8FD-86BF8348EC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766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="" xmlns:a16="http://schemas.microsoft.com/office/drawing/2014/main" id="{7FD4A92C-0329-648A-F12E-81CEE659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915814-27F9-468E-87F0-A977C4AAFB6C}" type="datetimeFigureOut">
              <a:rPr lang="cs-CZ">
                <a:solidFill>
                  <a:prstClr val="black"/>
                </a:solidFill>
              </a:rPr>
              <a:pPr>
                <a:defRPr/>
              </a:pPr>
              <a:t>23.04.2024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="" xmlns:a16="http://schemas.microsoft.com/office/drawing/2014/main" id="{A055EC69-7DE1-8BFD-3E77-C35F1C22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="" xmlns:a16="http://schemas.microsoft.com/office/drawing/2014/main" id="{B609753B-2488-F349-FFDE-7979846A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1A5EA3-412A-434F-83C6-122B979630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17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="" xmlns:a16="http://schemas.microsoft.com/office/drawing/2014/main" id="{CA28E027-1E1E-C212-933C-DABBF6BD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57C463-7DD5-45B7-BB39-A3CA449ABA70}" type="datetimeFigureOut">
              <a:rPr lang="cs-CZ">
                <a:solidFill>
                  <a:prstClr val="black"/>
                </a:solidFill>
              </a:rPr>
              <a:pPr>
                <a:defRPr/>
              </a:pPr>
              <a:t>23.04.2024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="" xmlns:a16="http://schemas.microsoft.com/office/drawing/2014/main" id="{F401FFF1-99F3-9646-A137-274DB90A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="" xmlns:a16="http://schemas.microsoft.com/office/drawing/2014/main" id="{8E741105-077D-8BA8-A9AD-62A334B6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CA30C-2A9E-4F92-94E8-CCBDF93928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95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1154951-E3A1-2E29-1037-DD4E18E9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FE14B3-6053-41C5-B841-95DDED5E593B}" type="datetimeFigureOut">
              <a:rPr lang="cs-CZ">
                <a:solidFill>
                  <a:prstClr val="black"/>
                </a:solidFill>
              </a:rPr>
              <a:pPr>
                <a:defRPr/>
              </a:pPr>
              <a:t>23.04.2024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A31E896-8D0E-A8A7-D85D-2C3BBD19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8A81F8B-BEFC-FB9F-4CB8-65AFD55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4401E4-8100-407C-B2CA-DB6AFE3317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30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GRAFIKA\AVO\Foto\avo-rez2013-web\avo-rez2013-74.jpg">
            <a:extLst>
              <a:ext uri="{FF2B5EF4-FFF2-40B4-BE49-F238E27FC236}">
                <a16:creationId xmlns:a16="http://schemas.microsoft.com/office/drawing/2014/main" xmlns="" id="{76D92146-2E54-E638-4BB3-7F260B3455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14375"/>
            <a:ext cx="77057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úhlý trojúhelník 5">
            <a:extLst>
              <a:ext uri="{FF2B5EF4-FFF2-40B4-BE49-F238E27FC236}">
                <a16:creationId xmlns:a16="http://schemas.microsoft.com/office/drawing/2014/main" xmlns="" id="{7089AAAC-0EAF-01CD-0DF9-6FE535A49054}"/>
              </a:ext>
            </a:extLst>
          </p:cNvPr>
          <p:cNvSpPr/>
          <p:nvPr userDrawn="1"/>
        </p:nvSpPr>
        <p:spPr>
          <a:xfrm flipV="1">
            <a:off x="357188" y="500063"/>
            <a:ext cx="8286750" cy="55006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5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xmlns="" id="{902A08DF-3CBE-A584-7F29-301DAE1C7C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23955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:\GRAFIKA\AVO\Newsletter\pyramidovy_trojuhelnik.png">
            <a:extLst>
              <a:ext uri="{FF2B5EF4-FFF2-40B4-BE49-F238E27FC236}">
                <a16:creationId xmlns:a16="http://schemas.microsoft.com/office/drawing/2014/main" xmlns="" id="{1A23C08B-73A7-F258-8FD1-5B5963310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xmlns="" id="{4B3EE876-7099-35F1-34EB-2947630D2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5929313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rgbClr val="1B5BA4"/>
                </a:solidFill>
                <a:latin typeface="Calibri" pitchFamily="34" charset="0"/>
              </a:rPr>
              <a:t>www.avo.cz</a:t>
            </a:r>
          </a:p>
          <a:p>
            <a:pPr eaLnBrk="1" hangingPunct="1">
              <a:defRPr/>
            </a:pPr>
            <a:endParaRPr lang="cs-CZ" altLang="cs-CZ">
              <a:solidFill>
                <a:srgbClr val="1B5BA4"/>
              </a:solidFill>
              <a:latin typeface="Calibri" pitchFamily="34" charset="0"/>
            </a:endParaRPr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1"/>
          </p:nvPr>
        </p:nvSpPr>
        <p:spPr>
          <a:xfrm>
            <a:off x="571472" y="2786058"/>
            <a:ext cx="4000518" cy="1857387"/>
          </a:xfrm>
        </p:spPr>
        <p:txBody>
          <a:bodyPr/>
          <a:lstStyle>
            <a:lvl1pPr marL="1588" indent="-1588" algn="l">
              <a:buNone/>
              <a:defRPr sz="2800" b="1" baseline="0">
                <a:solidFill>
                  <a:srgbClr val="24386A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219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CB6C09E-DF2A-1621-B00E-B5C371A3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1063F5-2FB7-426F-A669-1F17A81B1F77}" type="datetimeFigureOut">
              <a:rPr lang="cs-CZ">
                <a:solidFill>
                  <a:prstClr val="black"/>
                </a:solidFill>
              </a:rPr>
              <a:pPr>
                <a:defRPr/>
              </a:pPr>
              <a:t>23.04.2024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F5EF2C0-525C-8A5F-9A35-846EB959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923C929-22B5-6B4C-6D72-3F7F07E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73599C-3660-4477-B8B1-5379304CC8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1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formac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xmlns="" id="{8D7D33C3-83EE-EA91-3DE0-9F98235CC7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1198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xmlns="" id="{22F598D2-56F7-DD60-DBEA-CEAD4C686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0844" y="1714488"/>
            <a:ext cx="8183121" cy="433406"/>
          </a:xfrm>
        </p:spPr>
        <p:txBody>
          <a:bodyPr/>
          <a:lstStyle>
            <a:lvl1pPr algn="l">
              <a:defRPr sz="2800" b="1">
                <a:solidFill>
                  <a:srgbClr val="24386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4722" y="2214554"/>
            <a:ext cx="8189244" cy="4143404"/>
          </a:xfrm>
        </p:spPr>
        <p:txBody>
          <a:bodyPr/>
          <a:lstStyle>
            <a:lvl1pPr marL="0" indent="0" algn="just">
              <a:buNone/>
              <a:defRPr sz="1400">
                <a:solidFill>
                  <a:srgbClr val="58585A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5185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xmlns="" id="{AD7DBB5D-0717-290C-3ADF-1DB20606B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1198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xmlns="" id="{55DB91AA-08EB-0CA6-2C17-DF2325D96F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8115328" cy="3911609"/>
          </a:xfrm>
        </p:spPr>
        <p:txBody>
          <a:bodyPr/>
          <a:lstStyle>
            <a:lvl1pPr>
              <a:buClr>
                <a:srgbClr val="009EE0"/>
              </a:buClr>
              <a:buFont typeface="Wingdings 3" pitchFamily="18" charset="2"/>
              <a:buChar char=""/>
              <a:defRPr sz="1400">
                <a:solidFill>
                  <a:srgbClr val="58585A"/>
                </a:solidFill>
                <a:latin typeface="+mn-lt"/>
              </a:defRPr>
            </a:lvl1pPr>
            <a:lvl2pPr>
              <a:buClr>
                <a:srgbClr val="1B5BA4"/>
              </a:buClr>
              <a:buFont typeface="Calibri" pitchFamily="34" charset="0"/>
              <a:buChar char="›"/>
              <a:defRPr sz="1400">
                <a:solidFill>
                  <a:srgbClr val="58585A"/>
                </a:solidFill>
                <a:latin typeface="+mn-lt"/>
              </a:defRPr>
            </a:lvl2pPr>
            <a:lvl3pPr>
              <a:buClr>
                <a:srgbClr val="58585A"/>
              </a:buClr>
              <a:buFont typeface="Calibri" pitchFamily="34" charset="0"/>
              <a:buChar char="‐"/>
              <a:defRPr sz="1400">
                <a:solidFill>
                  <a:srgbClr val="58585A"/>
                </a:solidFill>
                <a:latin typeface="+mn-lt"/>
              </a:defRPr>
            </a:lvl3pPr>
            <a:lvl4pPr>
              <a:defRPr sz="1400">
                <a:solidFill>
                  <a:srgbClr val="58585A"/>
                </a:solidFill>
                <a:latin typeface="+mn-lt"/>
              </a:defRPr>
            </a:lvl4pPr>
            <a:lvl5pPr>
              <a:defRPr sz="1400">
                <a:solidFill>
                  <a:srgbClr val="58585A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460844" y="1714488"/>
            <a:ext cx="8183121" cy="433406"/>
          </a:xfrm>
        </p:spPr>
        <p:txBody>
          <a:bodyPr/>
          <a:lstStyle>
            <a:lvl1pPr algn="l">
              <a:defRPr sz="2800" b="1">
                <a:solidFill>
                  <a:srgbClr val="24386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1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pozadi_a4_sirka.png">
            <a:extLst>
              <a:ext uri="{FF2B5EF4-FFF2-40B4-BE49-F238E27FC236}">
                <a16:creationId xmlns:a16="http://schemas.microsoft.com/office/drawing/2014/main" xmlns="" id="{2CA394EF-12B5-C691-0F51-AF17260B0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3123"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xmlns="" id="{1FE908E5-8445-4BC0-6FE1-744F0A1D3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6">
            <a:extLst>
              <a:ext uri="{FF2B5EF4-FFF2-40B4-BE49-F238E27FC236}">
                <a16:creationId xmlns:a16="http://schemas.microsoft.com/office/drawing/2014/main" xmlns="" id="{02F56F0C-F217-97E4-6C6F-0A40C0A0AD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4699000"/>
            <a:ext cx="8001000" cy="1230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cs-CZ" altLang="cs-CZ" sz="1600" dirty="0">
                <a:solidFill>
                  <a:schemeClr val="bg1"/>
                </a:solidFill>
                <a:latin typeface="Arcon" pitchFamily="2" charset="77"/>
              </a:rPr>
              <a:t>Asociace výzkumných organizací (AVO)</a:t>
            </a:r>
          </a:p>
          <a:p>
            <a:pPr eaLnBrk="1" hangingPunct="1">
              <a:defRPr/>
            </a:pPr>
            <a:r>
              <a:rPr lang="cs-CZ" altLang="cs-CZ" sz="1600" dirty="0">
                <a:solidFill>
                  <a:srgbClr val="009EE0"/>
                </a:solidFill>
                <a:latin typeface="Arcon" pitchFamily="2" charset="77"/>
              </a:rPr>
              <a:t>Novotného Lávka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altLang="cs-CZ" sz="1600" dirty="0">
                <a:solidFill>
                  <a:srgbClr val="009EE0"/>
                </a:solidFill>
                <a:latin typeface="Arcon" pitchFamily="2" charset="77"/>
              </a:rPr>
              <a:t>Praha 1</a:t>
            </a:r>
          </a:p>
          <a:p>
            <a:pPr eaLnBrk="1" hangingPunct="1">
              <a:defRPr/>
            </a:pPr>
            <a:r>
              <a:rPr lang="cs-CZ" altLang="cs-CZ" sz="1600" dirty="0" err="1">
                <a:solidFill>
                  <a:srgbClr val="009EE0"/>
                </a:solidFill>
                <a:latin typeface="Arcon" pitchFamily="2" charset="77"/>
              </a:rPr>
              <a:t>www.avo.cz</a:t>
            </a:r>
            <a:endParaRPr lang="cs-CZ" altLang="cs-CZ" sz="1600" dirty="0">
              <a:solidFill>
                <a:srgbClr val="009EE0"/>
              </a:solidFill>
              <a:latin typeface="Arcon" pitchFamily="2" charset="77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0034" y="1785927"/>
            <a:ext cx="8072494" cy="2000263"/>
          </a:xfrm>
        </p:spPr>
        <p:txBody>
          <a:bodyPr/>
          <a:lstStyle>
            <a:lvl1pPr marL="0" indent="0">
              <a:buNone/>
              <a:defRPr sz="1400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891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xmlns="" id="{F2C14206-BAE7-E23C-38C2-612DD32E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DA8851-2D28-4A94-9908-A74B7B425CD2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C00088A9-D46E-58BD-F856-A97D0964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65C61740-0302-AD28-9E28-68316B11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99FCF1-0289-4354-B8FD-86BF8348EC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66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xmlns="" id="{7FD4A92C-0329-648A-F12E-81CEE659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915814-27F9-468E-87F0-A977C4AAFB6C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A055EC69-7DE1-8BFD-3E77-C35F1C22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B609753B-2488-F349-FFDE-7979846A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1A5EA3-412A-434F-83C6-122B979630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1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xmlns="" id="{CA28E027-1E1E-C212-933C-DABBF6BD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57C463-7DD5-45B7-BB39-A3CA449ABA70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F401FFF1-99F3-9646-A137-274DB90A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8E741105-077D-8BA8-A9AD-62A334B6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CA30C-2A9E-4F92-94E8-CCBDF93928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31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1154951-E3A1-2E29-1037-DD4E18E9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FE14B3-6053-41C5-B841-95DDED5E593B}" type="datetimeFigureOut">
              <a:rPr lang="cs-CZ"/>
              <a:pPr>
                <a:defRPr/>
              </a:pPr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A31E896-8D0E-A8A7-D85D-2C3BBD19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8A81F8B-BEFC-FB9F-4CB8-65AFD55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4401E4-8100-407C-B2CA-DB6AFE3317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39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xmlns="" id="{618939DB-6F3A-7675-1F6C-74EFB84EB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xmlns="" id="{6FDBB541-1884-37BE-1EDA-2CDFCA00D0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7F91C050-9E0B-2F3A-6DAA-B4DA1E975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E40377-8B3F-4F92-AB77-A5E4F12056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="" xmlns:a16="http://schemas.microsoft.com/office/drawing/2014/main" id="{618939DB-6F3A-7675-1F6C-74EFB84EB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="" xmlns:a16="http://schemas.microsoft.com/office/drawing/2014/main" id="{6FDBB541-1884-37BE-1EDA-2CDFCA00D0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7F91C050-9E0B-2F3A-6DAA-B4DA1E975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E40377-8B3F-4F92-AB77-A5E4F12056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207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9.bin"/><Relationship Id="rId4" Type="http://schemas.openxmlformats.org/officeDocument/2006/relationships/hyperlink" Target="http://www.zakonyprolidi.cz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55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info@vkvtools.cz" TargetMode="Externa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2"/>
          </p:nvPr>
        </p:nvSpPr>
        <p:spPr>
          <a:xfrm>
            <a:off x="539552" y="3212976"/>
            <a:ext cx="5656712" cy="1798489"/>
          </a:xfrm>
        </p:spPr>
        <p:txBody>
          <a:bodyPr/>
          <a:lstStyle/>
          <a:p>
            <a:r>
              <a:rPr lang="cs-CZ" sz="3600" dirty="0" smtClean="0"/>
              <a:t>Prezentace členů </a:t>
            </a:r>
            <a:endParaRPr lang="cs-CZ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074" name="Picture 2" descr="C:\Users\Dasa\Dropbox\AVO a AVO ops\VS 2024\členové podklady na prezentaci na VS\MMV\Logo_Barva_B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76" y="188640"/>
            <a:ext cx="4540045" cy="13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484784"/>
            <a:ext cx="8784976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2"/>
                </a:solidFill>
                <a:latin typeface="+mn-lt"/>
              </a:rPr>
              <a:t>Výzkumné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aktivity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v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 oblastech materiálů pro vodíkové technologie, energetiku a v oblasti zpracování a využití odpadů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ctr"/>
            <a:endParaRPr lang="cs-CZ" b="1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  <a:latin typeface="+mn-lt"/>
              </a:rPr>
              <a:t>B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yl vytvořen prototyp zařízení pro odběr malých vzorků určených pro metodu SPT (</a:t>
            </a:r>
            <a:r>
              <a:rPr lang="cs-CZ" sz="1600" b="1" dirty="0" err="1">
                <a:solidFill>
                  <a:schemeClr val="tx2"/>
                </a:solidFill>
                <a:latin typeface="+mn-lt"/>
              </a:rPr>
              <a:t>Small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600" b="1" dirty="0" err="1">
                <a:solidFill>
                  <a:schemeClr val="tx2"/>
                </a:solidFill>
                <a:latin typeface="+mn-lt"/>
              </a:rPr>
              <a:t>Punch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 test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). Předností uvedené metody je provedení materiálových analýz s následným odhadem zbytkové životnosti komponenty (zejména v energetickém a petrochemickém průmyslu) na základě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semidestruktivního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odběru materiálu z její podpovrchové vrstvy, a to bez ovlivnění její celistvosti</a:t>
            </a:r>
            <a:r>
              <a:rPr lang="cs-CZ" sz="16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tx2"/>
              </a:solidFill>
              <a:latin typeface="+mn-lt"/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1091" y="3174036"/>
            <a:ext cx="2322259" cy="30963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4293096"/>
            <a:ext cx="3124757" cy="234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2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074" name="Picture 2" descr="C:\Users\Dasa\Dropbox\AVO a AVO ops\VS 2024\členové podklady na prezentaci na VS\MMV\Logo_Barva_B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76" y="188640"/>
            <a:ext cx="4540045" cy="13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484784"/>
            <a:ext cx="8784976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2"/>
                </a:solidFill>
                <a:latin typeface="+mn-lt"/>
              </a:rPr>
              <a:t>Výzkumné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aktivity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v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 oblastech materiálů pro vodíkové technologie, energetiku a v oblasti zpracování a využití odpadů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ctr"/>
            <a:endParaRPr lang="cs-CZ" sz="1600" b="1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  <a:latin typeface="+mn-lt"/>
              </a:rPr>
              <a:t>V oblasti energetiky byl 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rozvíjen program </a:t>
            </a:r>
            <a:r>
              <a:rPr lang="cs-CZ" sz="1600" b="1" dirty="0" err="1">
                <a:solidFill>
                  <a:schemeClr val="tx2"/>
                </a:solidFill>
                <a:latin typeface="+mn-lt"/>
              </a:rPr>
              <a:t>creepových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 zkoušek pro hodnocení zbytkové životnosti kotlů konvenční energetiky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. V oblasti jaderné energetiky byly hodnoceny a ověřovány korozní vlastnosti svarových spojů pracujících v blocích elektráren ve vodním prostředí o vysoké teplotě a tlaku.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  <a:latin typeface="+mn-lt"/>
              </a:rPr>
              <a:t>V oblasti zpracování a využití odpadů byla pozornost zaměřena na nakládání s tuhými odpady a dalšími vedlejšími produkty metalurgických provozů se zaměřením na jejich sekundární využití.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2"/>
                </a:solidFill>
                <a:latin typeface="+mn-lt"/>
              </a:rPr>
              <a:t>Významnou 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součástí aktivit společnosti v roce 2023 bylo pokračování 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v přípravě projektu </a:t>
            </a:r>
            <a:r>
              <a:rPr lang="cs-CZ" sz="1600" b="1" dirty="0" err="1">
                <a:solidFill>
                  <a:schemeClr val="tx2"/>
                </a:solidFill>
                <a:latin typeface="+mn-lt"/>
              </a:rPr>
              <a:t>CirkArena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. Jedná se o jedinečnou příležitost pro vybudování výzkumného centra, které se má věnovat cirkulární ekonomice. Pro realizaci byla zvolena lokalita Třince. Byla podaná projektová žádost a pokračovaly přípravné projektové práce tak, aby se v případě úspěšného schvalovacího procesu stihlo vybudovat plánované centrum do konce roku 2027. Projekt je připravovaný v rámci operačního programu Spravedlivá transformace.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tx2"/>
              </a:solidFill>
              <a:latin typeface="+mn-lt"/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2" name="Picture 2" descr="C:\Users\Dasa\Dropbox\AVO a AVO ops\VS 2024\členové podklady na prezentaci na VS\MMV\videoframe_129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68552"/>
            <a:ext cx="24384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36588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5" descr="https://powerpoint.officeapps.live.com/pods/GetClipboardImage.ashx?Id=1ce906c9-ca6b-4371-b055-4b9a6b64c51a&amp;DC=PIE1&amp;pkey=758b80b3-9487-48ef-a15c-bc015291291d&amp;wdwaccluster=PIE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45" name="Picture 21" descr="C:\Users\Dasa\Desktop\Obrázek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5" y="1772816"/>
            <a:ext cx="8189375" cy="38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79912" y="1484784"/>
            <a:ext cx="4608512" cy="774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bar</a:t>
            </a:r>
            <a:r>
              <a:rPr lang="cs-CZ" sz="1600" spc="-25" dirty="0" smtClean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hnědá,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hmotnost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tisíce 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vysoká</a:t>
            </a:r>
            <a:endParaRPr lang="cs-CZ" sz="1600" dirty="0" smtClean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rostli</a:t>
            </a:r>
            <a:r>
              <a:rPr lang="cs-CZ" sz="1600" spc="-10" dirty="0" smtClean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nízké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výnos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jod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číslo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oleje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skladba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mastných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kyselin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nezměněna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linol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nízký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alfa-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linolen</a:t>
            </a:r>
            <a:r>
              <a:rPr lang="cs-CZ" sz="1600" spc="-5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8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květu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bílá, 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vě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dic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vitého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t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aru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vyšlechtěná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společností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Plant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31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esearch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s.</a:t>
            </a:r>
            <a:r>
              <a:rPr lang="cs-CZ" sz="1600" spc="-221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registr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vána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3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roce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2020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lnSpc>
                <a:spcPts val="1864"/>
              </a:lnSpc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Cena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časopisu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Úr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Za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inovaci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>
              <a:lnSpc>
                <a:spcPts val="1864"/>
              </a:lnSpc>
            </a:pP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rostlinné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výro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bě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(</a:t>
            </a:r>
            <a:r>
              <a:rPr lang="cs-CZ" sz="1600" b="1" spc="8" dirty="0" err="1">
                <a:solidFill>
                  <a:schemeClr val="tx2"/>
                </a:solidFill>
                <a:latin typeface="+mn-lt"/>
                <a:cs typeface="Verdana"/>
              </a:rPr>
              <a:t>Techagro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,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2024)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lnSpc>
                <a:spcPts val="1864"/>
              </a:lnSpc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ocenění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Zlatý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klas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>
              <a:lnSpc>
                <a:spcPts val="1604"/>
              </a:lnSpc>
            </a:pP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Zemi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živitelce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2021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029567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5"/>
          <p:cNvSpPr/>
          <p:nvPr/>
        </p:nvSpPr>
        <p:spPr>
          <a:xfrm>
            <a:off x="238843" y="1988840"/>
            <a:ext cx="2617721" cy="21984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83303" y="4293096"/>
            <a:ext cx="1696182" cy="1566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04" y="5024102"/>
            <a:ext cx="1779511" cy="18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616739" y="836712"/>
            <a:ext cx="2603333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rgbClr val="2E5395"/>
                </a:solidFill>
                <a:latin typeface="Verdana"/>
                <a:cs typeface="Verdana"/>
              </a:rPr>
              <a:t>   </a:t>
            </a:r>
            <a:r>
              <a:rPr lang="cs-CZ" sz="1600" b="1" dirty="0" smtClean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sz="1600" b="1" spc="5" dirty="0" smtClean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sz="1600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sz="1600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sz="1600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sz="1600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  <a:endParaRPr lang="cs-CZ" sz="1600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99792" y="130011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0" cap="none" spc="-30" normalizeH="0" baseline="0" noProof="0" dirty="0" err="1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Astella</a:t>
            </a:r>
            <a:r>
              <a:rPr kumimoji="0" lang="cs-CZ" b="1" i="0" u="none" strike="noStrike" kern="0" cap="none" spc="-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40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–</a:t>
            </a:r>
            <a:r>
              <a:rPr kumimoji="0" lang="cs-CZ" b="1" i="0" u="none" strike="noStrike" kern="0" cap="none" spc="-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3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středně</a:t>
            </a:r>
            <a:r>
              <a:rPr kumimoji="0" lang="cs-CZ" b="1" i="0" u="none" strike="noStrike" kern="0" cap="none" spc="-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3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raná</a:t>
            </a:r>
            <a:r>
              <a:rPr kumimoji="0" lang="cs-CZ" b="1" i="0" u="none" strike="noStrike" kern="0" cap="none" spc="-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40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o</a:t>
            </a:r>
            <a:r>
              <a:rPr kumimoji="0" lang="cs-CZ" b="1" i="0" u="none" strike="noStrike" kern="0" cap="none" spc="-35" normalizeH="0" baseline="0" noProof="0" dirty="0" smtClean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drůda</a:t>
            </a:r>
            <a:endParaRPr kumimoji="0" lang="cs-CZ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1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26" y="1484784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18404" y="1484783"/>
            <a:ext cx="5046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barva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semen hnědá, vysoký výnos semen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rostliny středně vysoké, stonek odolný proti poléhání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jodové číslo 175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vyšší odolnost kořenů a báze stonku k chorobám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nejvyšší obsah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lignanů</a:t>
            </a: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 kyseliny alfa-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linolenové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a linolové středně vysoký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velmi nízký obsah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kyanogenních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glykosidů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barva květu modrá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vyšlechtěná společností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Plant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Research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s.r.o.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registrována v roce 2017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ocenění Zlatý klas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na Zemi živitelce 2018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3607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44" y="5047605"/>
            <a:ext cx="1779511" cy="18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616739" y="836712"/>
            <a:ext cx="2603333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rgbClr val="2E5395"/>
                </a:solidFill>
                <a:latin typeface="Verdana"/>
                <a:cs typeface="Verdana"/>
              </a:rPr>
              <a:t>   </a:t>
            </a:r>
            <a:r>
              <a:rPr lang="cs-CZ" b="1" dirty="0" smtClean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 smtClean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  <a:endParaRPr lang="cs-CZ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979485" y="1132848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spc="-35" dirty="0" smtClean="0">
                <a:solidFill>
                  <a:srgbClr val="2F5495"/>
                </a:solidFill>
                <a:latin typeface="+mn-lt"/>
              </a:rPr>
              <a:t>            </a:t>
            </a:r>
            <a:r>
              <a:rPr lang="cs-CZ" b="1" spc="-35" dirty="0" err="1" smtClean="0">
                <a:solidFill>
                  <a:srgbClr val="2F5495"/>
                </a:solidFill>
                <a:latin typeface="+mn-lt"/>
              </a:rPr>
              <a:t>Agr</a:t>
            </a:r>
            <a:r>
              <a:rPr lang="cs-CZ" b="1" spc="-40" dirty="0" err="1" smtClean="0">
                <a:solidFill>
                  <a:srgbClr val="2F5495"/>
                </a:solidFill>
                <a:latin typeface="+mn-lt"/>
              </a:rPr>
              <a:t>a</a:t>
            </a:r>
            <a:r>
              <a:rPr lang="cs-CZ" b="1" spc="-55" dirty="0" err="1" smtClean="0">
                <a:solidFill>
                  <a:srgbClr val="2F5495"/>
                </a:solidFill>
                <a:latin typeface="+mn-lt"/>
              </a:rPr>
              <a:t>m</a:t>
            </a:r>
            <a:r>
              <a:rPr lang="cs-CZ" b="1" spc="-5" dirty="0" smtClean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25" dirty="0">
                <a:solidFill>
                  <a:srgbClr val="2F5495"/>
                </a:solidFill>
                <a:latin typeface="+mn-lt"/>
              </a:rPr>
              <a:t>r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a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ná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 smtClean="0">
                <a:solidFill>
                  <a:srgbClr val="2F5495"/>
                </a:solidFill>
                <a:latin typeface="+mn-lt"/>
              </a:rPr>
              <a:t>o</a:t>
            </a:r>
            <a:r>
              <a:rPr lang="cs-CZ" b="1" spc="-35" dirty="0" smtClean="0">
                <a:solidFill>
                  <a:srgbClr val="2F54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80618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1969716" cy="196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1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26" y="1484784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18404" y="1484783"/>
            <a:ext cx="50460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    bar</a:t>
            </a:r>
            <a:r>
              <a:rPr lang="cs-CZ" sz="1600" spc="-50" dirty="0" smtClean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žlutá,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hmotnost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tisíce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nízká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   	    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střední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rostli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výnos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tuku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jod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číslo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nízké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–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141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skladba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mastných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kyselin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změněna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linol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alfa-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linolen</a:t>
            </a:r>
            <a:r>
              <a:rPr lang="cs-CZ" sz="1600" spc="-10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nízký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bar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květu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modrá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vyšlechtěná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společností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Plant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60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esearch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s.</a:t>
            </a:r>
            <a:r>
              <a:rPr lang="cs-CZ" sz="1600" spc="-434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registr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vána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roce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2016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723141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93" y="4954593"/>
            <a:ext cx="1779511" cy="18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616739" y="836712"/>
            <a:ext cx="2603333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rgbClr val="2E5395"/>
                </a:solidFill>
                <a:latin typeface="Verdana"/>
                <a:cs typeface="Verdana"/>
              </a:rPr>
              <a:t>   </a:t>
            </a:r>
            <a:r>
              <a:rPr lang="cs-CZ" b="1" dirty="0" smtClean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 smtClean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  <a:endParaRPr lang="cs-CZ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979485" y="1132848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spc="-35" dirty="0" smtClean="0">
                <a:solidFill>
                  <a:srgbClr val="2F5495"/>
                </a:solidFill>
                <a:latin typeface="+mn-lt"/>
              </a:rPr>
              <a:t>            </a:t>
            </a:r>
            <a:r>
              <a:rPr lang="cs-CZ" b="1" spc="-30" dirty="0" err="1">
                <a:solidFill>
                  <a:srgbClr val="2E5395"/>
                </a:solidFill>
                <a:latin typeface="+mn-lt"/>
              </a:rPr>
              <a:t>Agri</a:t>
            </a:r>
            <a:r>
              <a:rPr lang="cs-CZ" b="1" spc="-40" dirty="0" err="1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20" dirty="0" err="1">
                <a:solidFill>
                  <a:srgbClr val="2E5395"/>
                </a:solidFill>
                <a:latin typeface="+mn-lt"/>
              </a:rPr>
              <a:t>l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středně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p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30" dirty="0">
                <a:solidFill>
                  <a:srgbClr val="2E5395"/>
                </a:solidFill>
                <a:latin typeface="+mn-lt"/>
              </a:rPr>
              <a:t>zdní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 smtClean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35" dirty="0" smtClean="0">
                <a:solidFill>
                  <a:srgbClr val="2E53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880320" cy="192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0448"/>
            <a:ext cx="1799973" cy="17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2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26" y="1484784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79912" y="1645937"/>
            <a:ext cx="5046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 smtClean="0">
                <a:solidFill>
                  <a:schemeClr val="tx2"/>
                </a:solidFill>
                <a:latin typeface="+mn-lt"/>
                <a:cs typeface="Verdana"/>
              </a:rPr>
              <a:t>barva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semen žlutá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rostliny nízké až středně vysoké, odolné k poléhání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 výnos semen a tuku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jodové číslo středně vysoké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 kyseliny alfa-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linolenové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a linolové středně vysoký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velmi nízký obsah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kyanogenních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glykosidů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vyšší odolnost k chorobám kořenů a báze stonku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barva květu modrá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vyšlechtěná společností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Plant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Research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s.r.o.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registrována v roce 2011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ocenění Zlatý klas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na Zemi živitelce 2013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555132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2616739" y="836712"/>
            <a:ext cx="2603333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rgbClr val="2E5395"/>
                </a:solidFill>
                <a:latin typeface="Verdana"/>
                <a:cs typeface="Verdana"/>
              </a:rPr>
              <a:t>   </a:t>
            </a:r>
            <a:r>
              <a:rPr lang="cs-CZ" b="1" dirty="0" smtClean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 smtClean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  <a:endParaRPr lang="cs-CZ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95736" y="1132848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spc="-30" dirty="0" smtClean="0">
              <a:solidFill>
                <a:srgbClr val="2E5395"/>
              </a:solidFill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spc="-30" dirty="0" smtClean="0">
                <a:solidFill>
                  <a:srgbClr val="2E5395"/>
                </a:solidFill>
                <a:latin typeface="+mn-lt"/>
              </a:rPr>
              <a:t>      </a:t>
            </a:r>
            <a:r>
              <a:rPr lang="cs-CZ" b="1" spc="-30" dirty="0" err="1" smtClean="0">
                <a:solidFill>
                  <a:srgbClr val="2E5395"/>
                </a:solidFill>
                <a:latin typeface="+mn-lt"/>
              </a:rPr>
              <a:t>Raci</a:t>
            </a:r>
            <a:r>
              <a:rPr lang="cs-CZ" b="1" spc="-40" dirty="0" err="1" smtClean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20" dirty="0" err="1" smtClean="0">
                <a:solidFill>
                  <a:srgbClr val="2E5395"/>
                </a:solidFill>
                <a:latin typeface="+mn-lt"/>
              </a:rPr>
              <a:t>l</a:t>
            </a:r>
            <a:r>
              <a:rPr lang="cs-CZ" b="1" spc="-5" dirty="0" smtClean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středně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raná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" y="4293096"/>
            <a:ext cx="1799973" cy="17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3905"/>
            <a:ext cx="3034354" cy="20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07" y="5117819"/>
            <a:ext cx="2207579" cy="17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26" y="1484784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79912" y="1645937"/>
            <a:ext cx="5046083" cy="384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sa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ce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véh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ákn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dlouhéh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ákn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hně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dá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éhán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pln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nutéh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kvě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tu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5080" indent="-355600">
              <a:lnSpc>
                <a:spcPts val="3600"/>
              </a:lnSpc>
              <a:spcBef>
                <a:spcPts val="5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echtěn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ečností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GR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TEC,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vý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ku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echtěn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-280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434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2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egist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ván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oc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200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9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451059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2616739" y="836712"/>
            <a:ext cx="2603333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rgbClr val="2E5395"/>
                </a:solidFill>
                <a:latin typeface="Verdana"/>
                <a:cs typeface="Verdana"/>
              </a:rPr>
              <a:t>   </a:t>
            </a:r>
            <a:r>
              <a:rPr lang="cs-CZ" b="1" dirty="0" smtClean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 smtClean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 smtClean="0">
                <a:solidFill>
                  <a:srgbClr val="2E5395"/>
                </a:solidFill>
                <a:latin typeface="+mn-lt"/>
                <a:cs typeface="Verdana"/>
              </a:rPr>
              <a:t>přadný</a:t>
            </a:r>
            <a:endParaRPr lang="cs-CZ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95736" y="1132848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spc="-30" dirty="0" smtClean="0">
              <a:solidFill>
                <a:srgbClr val="2E5395"/>
              </a:solidFill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spc="-30" dirty="0" smtClean="0">
                <a:solidFill>
                  <a:srgbClr val="2E5395"/>
                </a:solidFill>
                <a:latin typeface="+mn-lt"/>
              </a:rPr>
              <a:t>      </a:t>
            </a:r>
            <a:r>
              <a:rPr lang="cs-CZ" b="1" spc="-40" dirty="0" err="1">
                <a:solidFill>
                  <a:srgbClr val="2F5495"/>
                </a:solidFill>
                <a:latin typeface="+mn-lt"/>
              </a:rPr>
              <a:t>R</a:t>
            </a:r>
            <a:r>
              <a:rPr lang="cs-CZ" b="1" spc="-25" dirty="0" err="1">
                <a:solidFill>
                  <a:srgbClr val="2F5495"/>
                </a:solidFill>
                <a:latin typeface="+mn-lt"/>
              </a:rPr>
              <a:t>i</a:t>
            </a:r>
            <a:r>
              <a:rPr lang="cs-CZ" b="1" spc="-35" dirty="0" err="1">
                <a:solidFill>
                  <a:srgbClr val="2F5495"/>
                </a:solidFill>
                <a:latin typeface="+mn-lt"/>
              </a:rPr>
              <a:t>na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30" dirty="0">
                <a:solidFill>
                  <a:srgbClr val="2F5495"/>
                </a:solidFill>
                <a:latin typeface="+mn-lt"/>
              </a:rPr>
              <a:t>st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ředně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25" dirty="0">
                <a:solidFill>
                  <a:srgbClr val="2F5495"/>
                </a:solidFill>
                <a:latin typeface="+mn-lt"/>
              </a:rPr>
              <a:t>r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a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ná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 smtClean="0">
                <a:solidFill>
                  <a:srgbClr val="2F5495"/>
                </a:solidFill>
                <a:latin typeface="+mn-lt"/>
              </a:rPr>
              <a:t>o</a:t>
            </a:r>
            <a:r>
              <a:rPr lang="cs-CZ" b="1" spc="-35" dirty="0" smtClean="0">
                <a:solidFill>
                  <a:srgbClr val="2F5495"/>
                </a:solidFill>
                <a:latin typeface="+mn-lt"/>
              </a:rPr>
              <a:t>drůd</a:t>
            </a:r>
            <a:r>
              <a:rPr lang="cs-CZ" spc="-35" dirty="0" smtClean="0">
                <a:solidFill>
                  <a:srgbClr val="2F5495"/>
                </a:solidFill>
              </a:rPr>
              <a:t>a</a:t>
            </a:r>
            <a:endParaRPr kumimoji="0" lang="cs-CZ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6" y="2163905"/>
            <a:ext cx="3271382" cy="218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6"/>
          <p:cNvSpPr/>
          <p:nvPr/>
        </p:nvSpPr>
        <p:spPr>
          <a:xfrm>
            <a:off x="900745" y="4577656"/>
            <a:ext cx="1930923" cy="18361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9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26" y="1484784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79913" y="2060847"/>
            <a:ext cx="489654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368300" indent="-355600"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ozi</a:t>
            </a:r>
            <a:r>
              <a:rPr lang="cs-CZ" sz="1600" spc="25" dirty="0" smtClean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ů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vyzi</a:t>
            </a:r>
            <a:r>
              <a:rPr lang="cs-CZ" sz="1600" spc="25" dirty="0" err="1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-10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ván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1423035" indent="-355600">
              <a:spcBef>
                <a:spcPts val="5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li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atš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g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etačn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je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vý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ojedinělé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236854" indent="-355600">
              <a:spcBef>
                <a:spcPts val="4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uh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na,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sk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li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ň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nás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jí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once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enc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spcBef>
                <a:spcPts val="2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ů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 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áván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na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5080" indent="-355600">
              <a:spcBef>
                <a:spcPts val="5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ů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 na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ple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x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li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výc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skv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nitostí k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999490" indent="-355600">
              <a:spcBef>
                <a:spcPts val="4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én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 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éhán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spcBef>
                <a:spcPts val="2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echtěn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ečností 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Ag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ite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Plant </a:t>
            </a:r>
            <a:r>
              <a:rPr lang="cs-CZ" sz="1600" spc="-60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esea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434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cena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GRAN</a:t>
            </a:r>
            <a:r>
              <a:rPr lang="cs-CZ" sz="1600" b="1" spc="2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X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T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b="1" spc="25" dirty="0">
                <a:solidFill>
                  <a:schemeClr val="tx2"/>
                </a:solidFill>
                <a:latin typeface="+mn-lt"/>
                <a:cs typeface="Verdana"/>
              </a:rPr>
              <a:t>HAGRO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201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4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cena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t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as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emi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ž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it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ce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201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5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326173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2339753" y="836712"/>
            <a:ext cx="288032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chemeClr val="tx2"/>
                </a:solidFill>
                <a:latin typeface="+mn-lt"/>
                <a:cs typeface="Verdana"/>
              </a:rPr>
              <a:t>               </a:t>
            </a:r>
            <a:r>
              <a:rPr lang="cs-CZ" b="1" spc="-5" dirty="0" smtClean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b="1" dirty="0" smtClean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b="1" spc="-5" dirty="0" smtClean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b="1" dirty="0" smtClean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b="1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chemeClr val="tx2"/>
                </a:solidFill>
                <a:latin typeface="+mn-lt"/>
                <a:cs typeface="Verdana"/>
              </a:rPr>
              <a:t>ko</a:t>
            </a:r>
            <a:r>
              <a:rPr lang="cs-CZ" b="1" dirty="0">
                <a:solidFill>
                  <a:schemeClr val="tx2"/>
                </a:solidFill>
                <a:latin typeface="+mn-lt"/>
                <a:cs typeface="Verdana"/>
              </a:rPr>
              <a:t>řenný</a:t>
            </a:r>
          </a:p>
          <a:p>
            <a:pPr marL="12700">
              <a:lnSpc>
                <a:spcPts val="2875"/>
              </a:lnSpc>
            </a:pPr>
            <a:endParaRPr lang="cs-CZ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80937" y="1132848"/>
            <a:ext cx="6071383" cy="143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5690"/>
              </a:lnSpc>
            </a:pPr>
            <a:r>
              <a:rPr lang="cs-CZ" b="1" spc="-35" dirty="0" smtClean="0">
                <a:solidFill>
                  <a:schemeClr val="tx2"/>
                </a:solidFill>
                <a:latin typeface="+mn-lt"/>
                <a:cs typeface="Verdana"/>
              </a:rPr>
              <a:t>                                </a:t>
            </a:r>
            <a:r>
              <a:rPr lang="cs-CZ" b="1" spc="-35" dirty="0" err="1">
                <a:solidFill>
                  <a:schemeClr val="tx2"/>
                </a:solidFill>
                <a:latin typeface="+mn-lt"/>
                <a:cs typeface="Verdana"/>
              </a:rPr>
              <a:t>Apr</a:t>
            </a:r>
            <a:r>
              <a:rPr lang="cs-CZ" b="1" spc="-25" dirty="0" err="1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b="1" spc="-55" dirty="0" err="1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b="1" spc="-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40" dirty="0">
                <a:solidFill>
                  <a:schemeClr val="tx2"/>
                </a:solidFill>
                <a:latin typeface="+mn-lt"/>
                <a:cs typeface="Verdana"/>
              </a:rPr>
              <a:t>–</a:t>
            </a:r>
            <a:r>
              <a:rPr lang="cs-CZ" b="1" spc="-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35" dirty="0">
                <a:solidFill>
                  <a:schemeClr val="tx2"/>
                </a:solidFill>
                <a:latin typeface="+mn-lt"/>
                <a:cs typeface="Verdana"/>
              </a:rPr>
              <a:t>ozi</a:t>
            </a:r>
            <a:r>
              <a:rPr lang="cs-CZ" b="1" spc="-5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b="1" spc="-40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b="1" spc="-20" dirty="0">
                <a:solidFill>
                  <a:schemeClr val="tx2"/>
                </a:solidFill>
                <a:latin typeface="+mn-lt"/>
                <a:cs typeface="Verdana"/>
              </a:rPr>
              <a:t>,</a:t>
            </a:r>
            <a:r>
              <a:rPr lang="cs-CZ" b="1" spc="-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3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b="1" spc="-35" dirty="0">
                <a:solidFill>
                  <a:schemeClr val="tx2"/>
                </a:solidFill>
                <a:latin typeface="+mn-lt"/>
                <a:cs typeface="Verdana"/>
              </a:rPr>
              <a:t>ředně</a:t>
            </a:r>
            <a:r>
              <a:rPr lang="cs-CZ" b="1" spc="-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2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b="1" spc="-4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b="1" spc="-35" dirty="0">
                <a:solidFill>
                  <a:schemeClr val="tx2"/>
                </a:solidFill>
                <a:latin typeface="+mn-lt"/>
                <a:cs typeface="Verdana"/>
              </a:rPr>
              <a:t>ná</a:t>
            </a:r>
            <a:r>
              <a:rPr lang="cs-CZ" b="1" spc="-2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4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b="1" spc="-35" dirty="0">
                <a:solidFill>
                  <a:schemeClr val="tx2"/>
                </a:solidFill>
                <a:latin typeface="+mn-lt"/>
                <a:cs typeface="Verdana"/>
              </a:rPr>
              <a:t>drůda</a:t>
            </a:r>
            <a:endParaRPr lang="cs-CZ" b="1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 marR="5080">
              <a:lnSpc>
                <a:spcPts val="5690"/>
              </a:lnSpc>
            </a:pPr>
            <a:endParaRPr lang="cs-CZ" b="1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1732616" cy="173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2427734" cy="164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36" y="5306514"/>
            <a:ext cx="1813955" cy="14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3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68248"/>
            <a:ext cx="9144000" cy="527312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79913" y="2060847"/>
            <a:ext cx="4896544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 smtClean="0">
              <a:latin typeface="+mn-lt"/>
              <a:cs typeface="Verdana"/>
            </a:endParaRPr>
          </a:p>
          <a:p>
            <a:pPr marL="368300" marR="174625" indent="-355600">
              <a:lnSpc>
                <a:spcPts val="3600"/>
              </a:lnSpc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jednoletá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odrůda,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vli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atší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egetační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je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napadení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vln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vní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kmín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vým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ojedinělé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2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co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nejdří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jaře, skli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eň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oncem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září,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začát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října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rostli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vysoké,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odolné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poléhání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odolná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proti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opadávání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nažek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177165" indent="-355600">
              <a:lnSpc>
                <a:spcPts val="3600"/>
              </a:lnSpc>
              <a:spcBef>
                <a:spcPts val="5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odolná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proti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napadení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omple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x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list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skvrnitostí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kmínu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2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vyšlechtěná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společností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Plant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60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esearch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s.</a:t>
            </a:r>
            <a:r>
              <a:rPr lang="cs-CZ" sz="1600" spc="-434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registr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vána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roce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2022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ocenění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Zlatý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klas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Zemi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živitelce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2023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633655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Acrobat Document" r:id="rId4" imgW="3371733" imgH="1866623" progId="Acrobat.Document.DC">
                  <p:embed/>
                </p:oleObj>
              </mc:Choice>
              <mc:Fallback>
                <p:oleObj name="Acrobat Document" r:id="rId4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2339753" y="836712"/>
            <a:ext cx="288032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875"/>
              </a:lnSpc>
            </a:pPr>
            <a:r>
              <a:rPr lang="cs-CZ" b="1" dirty="0" smtClean="0">
                <a:solidFill>
                  <a:schemeClr val="tx2"/>
                </a:solidFill>
                <a:latin typeface="+mn-lt"/>
                <a:cs typeface="Verdana"/>
              </a:rPr>
              <a:t>               </a:t>
            </a:r>
            <a:r>
              <a:rPr lang="cs-CZ" b="1" spc="-5" dirty="0" smtClean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b="1" dirty="0" smtClean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b="1" spc="-5" dirty="0" smtClean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b="1" dirty="0" smtClean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b="1" spc="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chemeClr val="tx2"/>
                </a:solidFill>
                <a:latin typeface="+mn-lt"/>
                <a:cs typeface="Verdana"/>
              </a:rPr>
              <a:t>ko</a:t>
            </a:r>
            <a:r>
              <a:rPr lang="cs-CZ" b="1" dirty="0">
                <a:solidFill>
                  <a:schemeClr val="tx2"/>
                </a:solidFill>
                <a:latin typeface="+mn-lt"/>
                <a:cs typeface="Verdana"/>
              </a:rPr>
              <a:t>řenný</a:t>
            </a:r>
          </a:p>
          <a:p>
            <a:pPr marL="12700">
              <a:lnSpc>
                <a:spcPts val="2875"/>
              </a:lnSpc>
            </a:pPr>
            <a:endParaRPr lang="cs-CZ" dirty="0"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80937" y="1132848"/>
            <a:ext cx="6071383" cy="701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5690"/>
              </a:lnSpc>
            </a:pPr>
            <a:r>
              <a:rPr lang="cs-CZ" b="1" spc="-35" dirty="0" smtClean="0">
                <a:solidFill>
                  <a:schemeClr val="tx2"/>
                </a:solidFill>
                <a:latin typeface="+mn-lt"/>
                <a:cs typeface="Verdana"/>
              </a:rPr>
              <a:t>                                </a:t>
            </a:r>
            <a:r>
              <a:rPr lang="cs-CZ" b="1" spc="-30" dirty="0" err="1" smtClean="0">
                <a:solidFill>
                  <a:schemeClr val="tx2"/>
                </a:solidFill>
                <a:latin typeface="+mn-lt"/>
              </a:rPr>
              <a:t>Aklei</a:t>
            </a:r>
            <a:r>
              <a:rPr lang="cs-CZ" b="1" spc="-5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chemeClr val="tx2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b="1" spc="-30" dirty="0">
                <a:solidFill>
                  <a:schemeClr val="tx2"/>
                </a:solidFill>
                <a:latin typeface="+mn-lt"/>
              </a:rPr>
              <a:t>jarní</a:t>
            </a:r>
            <a:r>
              <a:rPr lang="cs-CZ" b="1" spc="-5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b="1" spc="-40" dirty="0" smtClean="0">
                <a:solidFill>
                  <a:schemeClr val="tx2"/>
                </a:solidFill>
                <a:latin typeface="+mn-lt"/>
              </a:rPr>
              <a:t>o</a:t>
            </a:r>
            <a:r>
              <a:rPr lang="cs-CZ" b="1" spc="-35" dirty="0" smtClean="0">
                <a:solidFill>
                  <a:schemeClr val="tx2"/>
                </a:solidFill>
                <a:latin typeface="+mn-lt"/>
              </a:rPr>
              <a:t>drůda</a:t>
            </a:r>
            <a:endParaRPr lang="cs-CZ" b="1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43" y="3903698"/>
            <a:ext cx="1755412" cy="17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7"/>
            <a:ext cx="2427734" cy="164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35" y="4992246"/>
            <a:ext cx="1808475" cy="18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7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solidFill>
                  <a:schemeClr val="tx2"/>
                </a:solidFill>
              </a:rPr>
              <a:t>Vývoj a standardizace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solidFill>
                  <a:schemeClr val="tx2"/>
                </a:solidFill>
              </a:rPr>
              <a:t>metodiky měření vlastností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solidFill>
                  <a:schemeClr val="tx2"/>
                </a:solidFill>
              </a:rPr>
              <a:t>pomocí miniaturních </a:t>
            </a:r>
            <a:r>
              <a:rPr lang="cs-CZ" sz="2000" b="1" dirty="0" smtClean="0">
                <a:solidFill>
                  <a:schemeClr val="tx2"/>
                </a:solidFill>
              </a:rPr>
              <a:t>vzorků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2000" dirty="0">
              <a:solidFill>
                <a:srgbClr val="E71D73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71D73"/>
              </a:buClr>
              <a:buSzPct val="200000"/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chemeClr val="tx2"/>
                </a:solidFill>
              </a:rPr>
              <a:t>Zjišťování </a:t>
            </a:r>
            <a:r>
              <a:rPr lang="pl-PL" sz="1600" b="1" dirty="0">
                <a:solidFill>
                  <a:schemeClr val="tx2"/>
                </a:solidFill>
              </a:rPr>
              <a:t>lokálních vlastností </a:t>
            </a:r>
            <a:r>
              <a:rPr lang="pl-PL" sz="1600" dirty="0">
                <a:solidFill>
                  <a:schemeClr val="tx2"/>
                </a:solidFill>
              </a:rPr>
              <a:t>v okolí svrů, po 3D tisku nebo v případě, kdy </a:t>
            </a:r>
            <a:r>
              <a:rPr lang="pl-PL" sz="1600" b="1" dirty="0">
                <a:solidFill>
                  <a:schemeClr val="tx2"/>
                </a:solidFill>
              </a:rPr>
              <a:t>není k dispozici dostatek materiálu </a:t>
            </a:r>
            <a:r>
              <a:rPr lang="pl-PL" sz="1600" dirty="0">
                <a:solidFill>
                  <a:schemeClr val="tx2"/>
                </a:solidFill>
              </a:rPr>
              <a:t>pro standardní zkoušky</a:t>
            </a:r>
            <a:r>
              <a:rPr lang="pl-PL" sz="1600" dirty="0" smtClean="0">
                <a:solidFill>
                  <a:schemeClr val="tx2"/>
                </a:solidFill>
              </a:rPr>
              <a:t>.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71D73"/>
              </a:buClr>
              <a:buSzPct val="200000"/>
            </a:pPr>
            <a:endParaRPr lang="pl-PL" sz="1600" dirty="0" smtClean="0">
              <a:solidFill>
                <a:schemeClr val="tx2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71D73"/>
              </a:buClr>
              <a:buSzPct val="200000"/>
              <a:buFont typeface="Wingdings" panose="05000000000000000000" pitchFamily="2" charset="2"/>
              <a:buChar char="ü"/>
            </a:pPr>
            <a:r>
              <a:rPr lang="pl-PL" sz="1600" b="1" dirty="0" smtClean="0">
                <a:solidFill>
                  <a:schemeClr val="tx2"/>
                </a:solidFill>
              </a:rPr>
              <a:t>Široké </a:t>
            </a:r>
            <a:r>
              <a:rPr lang="pl-PL" sz="1600" b="1" dirty="0">
                <a:solidFill>
                  <a:schemeClr val="tx2"/>
                </a:solidFill>
              </a:rPr>
              <a:t>spektrum zkoušek, </a:t>
            </a:r>
            <a:r>
              <a:rPr lang="pl-PL" sz="1600" dirty="0">
                <a:solidFill>
                  <a:schemeClr val="tx2"/>
                </a:solidFill>
              </a:rPr>
              <a:t>možnost </a:t>
            </a:r>
            <a:r>
              <a:rPr lang="pl-PL" sz="1600" b="1" dirty="0">
                <a:solidFill>
                  <a:schemeClr val="tx2"/>
                </a:solidFill>
              </a:rPr>
              <a:t>odběru vzorků v terénu </a:t>
            </a:r>
            <a:r>
              <a:rPr lang="pl-PL" sz="1600" dirty="0">
                <a:solidFill>
                  <a:schemeClr val="tx2"/>
                </a:solidFill>
              </a:rPr>
              <a:t>pomocí přenosného odběrového zařízení.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schemeClr val="tx2"/>
                </a:solidFill>
              </a:rPr>
              <a:t>Metodika byla zapracována do mezinárodních norem: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b="1" dirty="0">
                <a:solidFill>
                  <a:schemeClr val="tx2"/>
                </a:solidFill>
              </a:rPr>
              <a:t>ISO/ASTM 52909 </a:t>
            </a:r>
            <a:r>
              <a:rPr lang="pl-PL" sz="1600" dirty="0">
                <a:solidFill>
                  <a:schemeClr val="tx2"/>
                </a:solidFill>
              </a:rPr>
              <a:t>(zkoušení 3D tištěných dílů)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schemeClr val="tx2"/>
                </a:solidFill>
              </a:rPr>
              <a:t>a </a:t>
            </a:r>
            <a:r>
              <a:rPr lang="pl-PL" sz="1600" b="1" dirty="0">
                <a:solidFill>
                  <a:schemeClr val="tx2"/>
                </a:solidFill>
              </a:rPr>
              <a:t>ASTM E8/E8M </a:t>
            </a:r>
            <a:r>
              <a:rPr lang="pl-PL" sz="1600" dirty="0">
                <a:solidFill>
                  <a:schemeClr val="tx2"/>
                </a:solidFill>
              </a:rPr>
              <a:t>(provádění zkoušky tahem</a:t>
            </a:r>
            <a:endParaRPr lang="cs-CZ" altLang="cs-CZ" sz="2000" dirty="0">
              <a:solidFill>
                <a:schemeClr val="tx2"/>
              </a:solidFill>
            </a:endParaRPr>
          </a:p>
        </p:txBody>
      </p:sp>
      <p:pic>
        <p:nvPicPr>
          <p:cNvPr id="5" name="Grafický objekt 1">
            <a:extLst>
              <a:ext uri="{FF2B5EF4-FFF2-40B4-BE49-F238E27FC236}">
                <a16:creationId xmlns:a16="http://schemas.microsoft.com/office/drawing/2014/main" xmlns="" id="{A8F98F9E-7C0B-7613-AD1C-633CB2E85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29982" y="637402"/>
            <a:ext cx="1836440" cy="5361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45EE74CB-0AD2-AA46-ABE7-D05497CD7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26270" r="20630" b="11586"/>
          <a:stretch/>
        </p:blipFill>
        <p:spPr>
          <a:xfrm>
            <a:off x="5706336" y="4005064"/>
            <a:ext cx="2160239" cy="1902883"/>
          </a:xfrm>
          <a:prstGeom prst="roundRect">
            <a:avLst>
              <a:gd name="adj" fmla="val 0"/>
            </a:avLst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D61683D-8D5F-3705-4CB6-DB945C62BB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26852"/>
            <a:ext cx="1890225" cy="1680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91A2FF1-0810-9846-655C-C8134973E5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46277"/>
            <a:ext cx="1621038" cy="144134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9512" y="1844825"/>
            <a:ext cx="8784976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1600" b="1" spc="20" dirty="0" smtClean="0">
                <a:solidFill>
                  <a:schemeClr val="tx2"/>
                </a:solidFill>
                <a:latin typeface="+mn-lt"/>
                <a:cs typeface="Verdana"/>
              </a:rPr>
              <a:t>Zastupujeme</a:t>
            </a:r>
            <a:r>
              <a:rPr lang="cs-CZ" sz="1600" b="1" spc="10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odavatele: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6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olska,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F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ancie,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Německa,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Uk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aji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Itálie.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Legislativa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pro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pěstování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opí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setého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č.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167/1998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-19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návy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látkách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změně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některých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dalších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onů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5080" indent="-355600">
              <a:lnSpc>
                <a:spcPts val="3600"/>
              </a:lnSpc>
              <a:spcBef>
                <a:spcPts val="59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č.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219/2003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-19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uvádění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oběhu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osi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sad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pěst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aných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rostlin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změně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 některých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onů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(zá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oběhu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osi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sad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y)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2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Znění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onů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viz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například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ww</a:t>
            </a:r>
            <a:r>
              <a:rPr lang="cs-CZ" sz="1600" spc="-85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w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.za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o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  <a:hlinkClick r:id="rId4"/>
              </a:rPr>
              <a:t>yprolidi.cz.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 marR="1233805">
              <a:lnSpc>
                <a:spcPts val="3600"/>
              </a:lnSpc>
              <a:spcBef>
                <a:spcPts val="595"/>
              </a:spcBef>
            </a:pP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Námi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nabí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ené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onopí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setého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jsou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registr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ané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Společném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 k</a:t>
            </a:r>
            <a:r>
              <a:rPr lang="cs-CZ" sz="1600" spc="15" dirty="0" smtClean="0">
                <a:solidFill>
                  <a:schemeClr val="tx2"/>
                </a:solidFill>
                <a:latin typeface="+mn-lt"/>
                <a:cs typeface="Verdana"/>
              </a:rPr>
              <a:t>atalogu</a:t>
            </a:r>
            <a:r>
              <a:rPr lang="cs-CZ" sz="1600" spc="10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druhů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emědělských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plodin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247110"/>
              </p:ext>
            </p:extLst>
          </p:nvPr>
        </p:nvGraphicFramePr>
        <p:xfrm>
          <a:off x="6460065" y="16572"/>
          <a:ext cx="2651770" cy="146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Acrobat Document" r:id="rId5" imgW="3371733" imgH="1866623" progId="Acrobat.Document.DC">
                  <p:embed/>
                </p:oleObj>
              </mc:Choice>
              <mc:Fallback>
                <p:oleObj name="Acrobat Document" r:id="rId5" imgW="3371733" imgH="18666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0065" y="16572"/>
                        <a:ext cx="2651770" cy="146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2" y="5433502"/>
            <a:ext cx="2176971" cy="141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33502"/>
            <a:ext cx="3896246" cy="138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915816" y="1052736"/>
            <a:ext cx="2497440" cy="8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5905"/>
              </a:lnSpc>
            </a:pPr>
            <a:r>
              <a:rPr lang="cs-CZ" b="1" spc="-40" dirty="0" smtClean="0">
                <a:solidFill>
                  <a:schemeClr val="tx2"/>
                </a:solidFill>
                <a:latin typeface="+mn-lt"/>
                <a:cs typeface="Verdana"/>
              </a:rPr>
              <a:t>        Kono</a:t>
            </a:r>
            <a:r>
              <a:rPr lang="cs-CZ" b="1" spc="-30" dirty="0" smtClean="0">
                <a:solidFill>
                  <a:schemeClr val="tx2"/>
                </a:solidFill>
                <a:latin typeface="+mn-lt"/>
                <a:cs typeface="Verdana"/>
              </a:rPr>
              <a:t>pí</a:t>
            </a:r>
            <a:r>
              <a:rPr lang="cs-CZ" b="1" spc="-5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spc="-30" dirty="0">
                <a:solidFill>
                  <a:schemeClr val="tx2"/>
                </a:solidFill>
                <a:latin typeface="+mn-lt"/>
                <a:cs typeface="Verdana"/>
              </a:rPr>
              <a:t>seté</a:t>
            </a:r>
            <a:endParaRPr lang="cs-CZ" dirty="0">
              <a:solidFill>
                <a:schemeClr val="tx2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87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964488" cy="3673329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39" y="188640"/>
            <a:ext cx="346606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691680" y="1196752"/>
            <a:ext cx="7025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n-lt"/>
              </a:rPr>
              <a:t>Genová </a:t>
            </a:r>
            <a:r>
              <a:rPr lang="cs-CZ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banka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 bramboru </a:t>
            </a:r>
            <a:r>
              <a:rPr lang="cs-CZ" b="1" i="1" dirty="0">
                <a:solidFill>
                  <a:schemeClr val="tx2"/>
                </a:solidFill>
                <a:latin typeface="+mn-lt"/>
              </a:rPr>
              <a:t>in vitro </a:t>
            </a:r>
            <a:r>
              <a:rPr lang="cs-CZ" b="1" i="1" dirty="0" smtClean="0">
                <a:solidFill>
                  <a:schemeClr val="tx2"/>
                </a:solidFill>
                <a:latin typeface="+mn-lt"/>
              </a:rPr>
              <a:t> - </a:t>
            </a:r>
            <a:r>
              <a:rPr lang="cs-CZ" altLang="cs-CZ" b="1" dirty="0">
                <a:solidFill>
                  <a:schemeClr val="tx2"/>
                </a:solidFill>
                <a:latin typeface="+mn-lt"/>
              </a:rPr>
              <a:t>6 289 položek</a:t>
            </a:r>
          </a:p>
          <a:p>
            <a:endParaRPr lang="cs-CZ" b="1" i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" y="1700808"/>
            <a:ext cx="8723906" cy="309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xmlns="" id="{26100B65-DDBA-7B75-36D3-1005848FC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452687"/>
              </p:ext>
            </p:extLst>
          </p:nvPr>
        </p:nvGraphicFramePr>
        <p:xfrm>
          <a:off x="0" y="2924944"/>
          <a:ext cx="89644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162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39" y="188640"/>
            <a:ext cx="346606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4" y="1782108"/>
            <a:ext cx="7061122" cy="49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691680" y="1196752"/>
            <a:ext cx="3938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+mn-lt"/>
              </a:rPr>
              <a:t>ZLATÝ KLAS 2022</a:t>
            </a:r>
          </a:p>
        </p:txBody>
      </p:sp>
    </p:spTree>
    <p:extLst>
      <p:ext uri="{BB962C8B-B14F-4D97-AF65-F5344CB8AC3E}">
        <p14:creationId xmlns:p14="http://schemas.microsoft.com/office/powerpoint/2010/main" val="28968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39" y="188640"/>
            <a:ext cx="346606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87624" y="1052736"/>
            <a:ext cx="7529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Patent s názvem "Způsob přípravy </a:t>
            </a:r>
            <a:r>
              <a:rPr lang="cs-CZ" b="1" dirty="0" err="1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jakonové</a:t>
            </a:r>
            <a:r>
              <a:rPr lang="cs-CZ" b="1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 mouky, </a:t>
            </a:r>
            <a:r>
              <a:rPr lang="cs-CZ" b="1" dirty="0" err="1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jakonová</a:t>
            </a:r>
            <a:r>
              <a:rPr lang="cs-CZ" b="1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 mouka a </a:t>
            </a:r>
            <a:r>
              <a:rPr lang="cs-CZ" b="1" dirty="0" smtClean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těsto„</a:t>
            </a:r>
          </a:p>
          <a:p>
            <a:r>
              <a:rPr lang="cs-CZ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Zlatý klas 2022  -  </a:t>
            </a:r>
            <a:r>
              <a:rPr lang="cs-CZ" b="1" dirty="0" err="1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Inulínová</a:t>
            </a:r>
            <a:r>
              <a:rPr lang="cs-CZ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mouka</a:t>
            </a:r>
          </a:p>
          <a:p>
            <a:endParaRPr lang="cs-CZ" b="1" dirty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1772817"/>
            <a:ext cx="8928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Z hlíz </a:t>
            </a:r>
            <a:r>
              <a:rPr lang="cs-CZ" sz="1600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jakonu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cs-CZ" sz="1600" i="1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Smallanthus</a:t>
            </a:r>
            <a:r>
              <a:rPr lang="cs-CZ" sz="1600" i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sonchifolius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) a slunečnice topinamburu (</a:t>
            </a:r>
            <a:r>
              <a:rPr lang="cs-CZ" sz="1600" i="1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Helianthus</a:t>
            </a:r>
            <a:r>
              <a:rPr lang="cs-CZ" sz="1600" i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tuberosus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), které  obsahují velké množství sacharidů byla připravená mouka. Mouka je prostá bělidel a má čistě přírodní charakter. Neobsahuje lepek a je vhodná pro </a:t>
            </a:r>
            <a:r>
              <a:rPr lang="cs-CZ" sz="1600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celiaky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. Obsahuje </a:t>
            </a:r>
            <a:r>
              <a:rPr lang="cs-CZ" sz="1600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fruktany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, které mají nízkou kalorickou hodnotu. Jsou také klasifikovány jako </a:t>
            </a:r>
            <a:r>
              <a:rPr lang="cs-CZ" sz="1600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prebiotika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, tzn. látky rezistentní ke gastrické aciditě a hydrolýze zažívacími enzymy, které jsou fermentované intestinální mikroflórou a selektivně stimulují růst nebo aktivitu vybraných bakterií v tlustém střevě, což v důsledku zlepšuje zdravotní stav konzumenta. Jedním z </a:t>
            </a:r>
            <a:r>
              <a:rPr lang="cs-CZ" sz="1600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fruktanů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je inulin, který celkově optimalizuje hladinu krevní cukru. Z tohoto důvodu je vhodný pro pacienty s diabetes.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BEB8DCF-FFE6-8EEC-3EA2-96B55EF25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2099159" cy="280618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D24C3EC0-2521-811F-6FA8-BCBEC575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46" y="4246818"/>
            <a:ext cx="1603493" cy="22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0AEA175-9EE3-BC2E-10DD-5CB9CE94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04" y="4246818"/>
            <a:ext cx="3011190" cy="22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1CEB2ACA-1515-D4C6-27BE-9BD16930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65001"/>
            <a:ext cx="1232399" cy="175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39" y="188640"/>
            <a:ext cx="346606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87624" y="1052736"/>
            <a:ext cx="7529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Zlatý klas 2023  -  Odrůda brambor  VAL RED</a:t>
            </a:r>
            <a:endParaRPr lang="cs-CZ" b="1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  <a:p>
            <a:endParaRPr lang="cs-CZ" b="1" dirty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1772817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Odrůda brambor VAL RED 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má hlízy dlouhé, středně velké až velké, středně odolné proti mechanickému poškození, očka mělká až středně hluboká, slupka středně červená, dužnina červenostrakatá. Především je ceněna barevná, červenostrakatá dužnina s vysokým obsahem antioxidantů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3">
            <a:extLst>
              <a:ext uri="{FF2B5EF4-FFF2-40B4-BE49-F238E27FC236}">
                <a16:creationId xmlns:a16="http://schemas.microsoft.com/office/drawing/2014/main" xmlns="" id="{1011DA91-96BE-1163-0C3C-55E0E061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975290" cy="279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vubhb.cz/Userfiles/Files/brambory_zp_samolepka1.png">
            <a:extLst>
              <a:ext uri="{FF2B5EF4-FFF2-40B4-BE49-F238E27FC236}">
                <a16:creationId xmlns:a16="http://schemas.microsoft.com/office/drawing/2014/main" xmlns="" id="{A0E4F66E-E730-F400-4D90-BDC9AB20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66" y="2996952"/>
            <a:ext cx="3182402" cy="31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9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  <a:latin typeface="+mn-lt"/>
              </a:rPr>
              <a:t>                   Projekt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vývoje vodíkové mobilní plnící stanice</a:t>
            </a:r>
            <a:endParaRPr lang="cs-CZ" b="1" dirty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772817"/>
            <a:ext cx="9036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tx2"/>
                </a:solidFill>
                <a:latin typeface="+mn-lt"/>
                <a:cs typeface="Cairo SemiBold"/>
              </a:rPr>
              <a:t>Jedním z klíčových předpokladů </a:t>
            </a:r>
            <a:r>
              <a:rPr lang="cs-CZ" sz="1600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pro širší využití vodíku v dopravě je dostatečná síť plnicích vodíkových stanic. </a:t>
            </a:r>
          </a:p>
          <a:p>
            <a:pPr algn="just"/>
            <a:r>
              <a:rPr lang="cs-CZ" sz="1600" dirty="0" smtClean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Výstavba </a:t>
            </a:r>
            <a:r>
              <a:rPr lang="cs-CZ" sz="1600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stacionárních plnicích stanic je však časově i finančně náročná a v současné době se vyplatí jen v určitých lokalitách.</a:t>
            </a:r>
          </a:p>
          <a:p>
            <a:pPr algn="just"/>
            <a:r>
              <a:rPr lang="cs-CZ" sz="1600" dirty="0" smtClean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Jako </a:t>
            </a:r>
            <a:r>
              <a:rPr lang="cs-CZ" sz="1600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perspektivní řešení se nabízí doplnit pevnou infrastrukturu o mobilní plnicí vodíkové stanice. </a:t>
            </a:r>
          </a:p>
          <a:p>
            <a:pPr algn="just"/>
            <a:r>
              <a:rPr lang="cs-CZ" sz="1600" b="1" dirty="0" smtClean="0">
                <a:solidFill>
                  <a:schemeClr val="tx2"/>
                </a:solidFill>
                <a:latin typeface="+mn-lt"/>
                <a:cs typeface="Cairo SemiBold"/>
              </a:rPr>
              <a:t>Výzkumný </a:t>
            </a:r>
            <a:r>
              <a:rPr lang="cs-CZ" sz="1600" b="1" dirty="0">
                <a:solidFill>
                  <a:schemeClr val="tx2"/>
                </a:solidFill>
                <a:latin typeface="+mn-lt"/>
                <a:cs typeface="Cairo SemiBold"/>
              </a:rPr>
              <a:t>a zkušební ústav Plzeň s.r.o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Cairo SemiBold"/>
              </a:rPr>
              <a:t>. </a:t>
            </a:r>
            <a:r>
              <a:rPr lang="cs-CZ" sz="1600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ze Skupiny ÚJV a společnost DEVINN s.r.o. proto přicházejí s </a:t>
            </a:r>
            <a:r>
              <a:rPr lang="cs-CZ" sz="1600" b="1" dirty="0">
                <a:solidFill>
                  <a:schemeClr val="tx2"/>
                </a:solidFill>
                <a:latin typeface="+mn-lt"/>
                <a:cs typeface="Cairo SemiBold"/>
              </a:rPr>
              <a:t>prototypem mobilní plnicí stanice</a:t>
            </a:r>
            <a:r>
              <a:rPr lang="cs-CZ" sz="1600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, která kombinuje nízké vstupní náklady s variabilním rozvozem a optimálními parametry plnění vodíku.</a:t>
            </a:r>
          </a:p>
          <a:p>
            <a:pPr algn="just"/>
            <a:r>
              <a:rPr lang="cs-CZ" sz="1600" dirty="0" smtClean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Zařízení</a:t>
            </a:r>
            <a:r>
              <a:rPr lang="cs-CZ" sz="1600" dirty="0">
                <a:solidFill>
                  <a:schemeClr val="tx2"/>
                </a:solidFill>
                <a:highlight>
                  <a:srgbClr val="FFFFFF"/>
                </a:highlight>
                <a:latin typeface="+mn-lt"/>
                <a:cs typeface="Cairo SemiBold"/>
              </a:rPr>
              <a:t>, které lze snadno převážet za osobním autem, poslouží kromě plnění vozidel i k plnění mobilních elektrocentrál s vodíkovými palivovými články, ty pak mohou fungovat jako mobilní nabíječky pro elektromobily nebo nezávislé zdroje elektrické energie.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72" y="260648"/>
            <a:ext cx="134919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73584"/>
            <a:ext cx="3231289" cy="22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8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  <a:latin typeface="+mn-lt"/>
                <a:cs typeface="Cairo SemiBold" pitchFamily="2" charset="-78"/>
              </a:rPr>
              <a:t>                      Žárové</a:t>
            </a:r>
            <a:r>
              <a:rPr lang="cs-CZ" b="1" dirty="0" smtClean="0">
                <a:solidFill>
                  <a:schemeClr val="tx2"/>
                </a:solidFill>
                <a:highlight>
                  <a:srgbClr val="F9F9F9"/>
                </a:highlight>
                <a:latin typeface="+mn-lt"/>
              </a:rPr>
              <a:t> </a:t>
            </a:r>
            <a:r>
              <a:rPr lang="cs-CZ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nástřiky ve vodní energetice</a:t>
            </a:r>
          </a:p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0" y="1772817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tx2"/>
                </a:solidFill>
                <a:latin typeface="+mn-lt"/>
              </a:rPr>
              <a:t>Typickou ukázkou vývoje nových funkčních vrstev je </a:t>
            </a:r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vývoj technologií pro ochranu specifických dílů vodních elektráren, kterou realizoval v roce 2023 tým Povrchových úprav. 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Vývoj probíhal v perfektní spolupráci se společností 1.SERVIS-ENERGO, s.r.o.</a:t>
            </a:r>
          </a:p>
          <a:p>
            <a:pPr algn="just"/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Nová aplikace se obratem realizovala na přečerpávací vodní elektrárně Dalešice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. Předmětem vývoje bylo nanesení izolační vrstvy bránící průboji elektrického náboje až do napětí 5000 V. </a:t>
            </a:r>
          </a:p>
          <a:p>
            <a:pPr algn="just"/>
            <a:endParaRPr lang="cs-CZ" sz="1600" b="1" dirty="0">
              <a:solidFill>
                <a:schemeClr val="tx2"/>
              </a:solidFill>
              <a:latin typeface="+mn-lt"/>
              <a:cs typeface="Cairo SemiBold" pitchFamily="2" charset="-78"/>
            </a:endParaRPr>
          </a:p>
          <a:p>
            <a:pPr algn="just"/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Tato aplikace je založena na inovativním nanášení keramické vrstvy pomocí atmosférického plazmatu na exponované plochy dílů.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Konkrétně se jedná o </a:t>
            </a:r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aplikaci izolační keramické vrstvy Al</a:t>
            </a:r>
            <a:r>
              <a:rPr lang="cs-CZ" sz="1600" b="1" baseline="-25000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2</a:t>
            </a:r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O</a:t>
            </a:r>
            <a:r>
              <a:rPr lang="cs-CZ" sz="1600" b="1" baseline="-25000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3</a:t>
            </a:r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 na tyče amortizéru.</a:t>
            </a:r>
          </a:p>
          <a:p>
            <a:pPr algn="just"/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Výhoda oproti dosavadnímu řešení spočívá zejména v prodloužení schopnosti funkční vrstvy chránit exponovaná místa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, aniž by docházelo k její degradaci vlivem tepelných šoků vznikajících při asynchronním rozběhu motorgenerátoru do čerpadlového režimu turbíny. Nové technologické řešení také přispívá k zjednodušení generálních oprav. </a:t>
            </a:r>
          </a:p>
          <a:p>
            <a:pPr algn="just"/>
            <a:r>
              <a:rPr lang="cs-CZ" sz="1600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Tato aplikace je použitelná pro všechny vodní elektrárny fungující na obdobném principu.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72" y="260648"/>
            <a:ext cx="134919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54617"/>
            <a:ext cx="1816802" cy="140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4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rgbClr val="1C3B90"/>
                </a:solidFill>
                <a:latin typeface="+mn-lt"/>
                <a:cs typeface="Cairo SemiBold" pitchFamily="2" charset="-78"/>
              </a:rPr>
              <a:t>                   </a:t>
            </a:r>
            <a:r>
              <a:rPr lang="cs-CZ" b="1" dirty="0" err="1" smtClean="0">
                <a:solidFill>
                  <a:schemeClr val="tx2"/>
                </a:solidFill>
                <a:latin typeface="+mn-lt"/>
                <a:cs typeface="Cairo SemiBold" pitchFamily="2" charset="-78"/>
              </a:rPr>
              <a:t>Cold</a:t>
            </a:r>
            <a:r>
              <a:rPr lang="cs-CZ" b="1" dirty="0" smtClean="0">
                <a:solidFill>
                  <a:schemeClr val="tx2"/>
                </a:solidFill>
                <a:latin typeface="+mn-lt"/>
                <a:cs typeface="Cairo SemiBold" pitchFamily="2" charset="-78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+mn-lt"/>
                <a:cs typeface="Cairo SemiBold" pitchFamily="2" charset="-78"/>
              </a:rPr>
              <a:t>Spray</a:t>
            </a:r>
            <a:r>
              <a:rPr lang="cs-CZ" b="1" dirty="0">
                <a:solidFill>
                  <a:schemeClr val="tx2"/>
                </a:solidFill>
                <a:latin typeface="+mn-lt"/>
                <a:cs typeface="Cairo SemiBold" pitchFamily="2" charset="-78"/>
              </a:rPr>
              <a:t> renovuje podvozkový díl Boeingu</a:t>
            </a:r>
            <a:endParaRPr lang="en-US" b="1" dirty="0">
              <a:solidFill>
                <a:schemeClr val="tx2"/>
              </a:solidFill>
              <a:latin typeface="+mn-lt"/>
              <a:cs typeface="Cairo SemiBold" pitchFamily="2" charset="-78"/>
            </a:endParaRPr>
          </a:p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0" y="1772817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tx2"/>
                </a:solidFill>
                <a:latin typeface="Arial Nova" panose="020B0504020202020204" pitchFamily="34" charset="0"/>
              </a:rPr>
              <a:t>V rámci společného výzkumu a vývoje mezi společnostmi Czech Airlines Technics, a.s. a </a:t>
            </a:r>
            <a:r>
              <a:rPr lang="cs-CZ" sz="1600" b="1" dirty="0">
                <a:solidFill>
                  <a:schemeClr val="tx2"/>
                </a:solidFill>
                <a:latin typeface="Arial Nova" panose="020B0504020202020204" pitchFamily="34" charset="0"/>
                <a:cs typeface="Cairo SemiBold" pitchFamily="2" charset="-78"/>
              </a:rPr>
              <a:t>VZÚ Plzeň </a:t>
            </a:r>
            <a:r>
              <a:rPr lang="cs-CZ" sz="1600" dirty="0">
                <a:solidFill>
                  <a:schemeClr val="tx2"/>
                </a:solidFill>
                <a:latin typeface="Arial Nova" panose="020B0504020202020204" pitchFamily="34" charset="0"/>
              </a:rPr>
              <a:t>byla úspěšně provedena validace opravy pomocí </a:t>
            </a:r>
            <a:r>
              <a:rPr lang="cs-CZ" sz="1600" b="1" dirty="0">
                <a:solidFill>
                  <a:schemeClr val="tx2"/>
                </a:solidFill>
                <a:latin typeface="Arial Nova" panose="020B0504020202020204" pitchFamily="34" charset="0"/>
                <a:cs typeface="Cairo SemiBold" pitchFamily="2" charset="-78"/>
              </a:rPr>
              <a:t>unikátní technologie </a:t>
            </a:r>
            <a:r>
              <a:rPr lang="cs-CZ" sz="1600" b="1" dirty="0" err="1">
                <a:solidFill>
                  <a:schemeClr val="tx2"/>
                </a:solidFill>
                <a:latin typeface="Arial Nova" panose="020B0504020202020204" pitchFamily="34" charset="0"/>
                <a:cs typeface="Cairo SemiBold" pitchFamily="2" charset="-78"/>
              </a:rPr>
              <a:t>Cold</a:t>
            </a:r>
            <a:r>
              <a:rPr lang="cs-CZ" sz="1600" b="1" dirty="0">
                <a:solidFill>
                  <a:schemeClr val="tx2"/>
                </a:solidFill>
                <a:latin typeface="Arial Nova" panose="020B0504020202020204" pitchFamily="34" charset="0"/>
                <a:cs typeface="Cairo SemiBold" pitchFamily="2" charset="-78"/>
              </a:rPr>
              <a:t> </a:t>
            </a:r>
            <a:r>
              <a:rPr lang="cs-CZ" sz="1600" b="1" dirty="0" err="1">
                <a:solidFill>
                  <a:schemeClr val="tx2"/>
                </a:solidFill>
                <a:latin typeface="Arial Nova" panose="020B0504020202020204" pitchFamily="34" charset="0"/>
                <a:cs typeface="Cairo SemiBold" pitchFamily="2" charset="-78"/>
              </a:rPr>
              <a:t>Spray</a:t>
            </a:r>
            <a:r>
              <a:rPr lang="cs-CZ" sz="1600" b="1" dirty="0">
                <a:solidFill>
                  <a:schemeClr val="tx2"/>
                </a:solidFill>
                <a:latin typeface="Arial Nova" panose="020B0504020202020204" pitchFamily="34" charset="0"/>
              </a:rPr>
              <a:t>. </a:t>
            </a:r>
          </a:p>
          <a:p>
            <a:pPr algn="just"/>
            <a:endParaRPr lang="cs-CZ" sz="16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cs-CZ" sz="1600" dirty="0">
                <a:solidFill>
                  <a:schemeClr val="tx2"/>
                </a:solidFill>
                <a:latin typeface="Arial Nova" panose="020B0504020202020204" pitchFamily="34" charset="0"/>
              </a:rPr>
              <a:t>Následně byl vyvinutý postup použit pro renovaci poškozených podvozkových dílů  letadel Boeing 737 NG a Boeing 737 MAX. </a:t>
            </a:r>
          </a:p>
          <a:p>
            <a:pPr algn="just"/>
            <a:endParaRPr lang="cs-CZ" sz="16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cs-CZ" sz="1600" dirty="0">
                <a:solidFill>
                  <a:schemeClr val="tx2"/>
                </a:solidFill>
                <a:latin typeface="Arial Nova" panose="020B0504020202020204" pitchFamily="34" charset="0"/>
              </a:rPr>
              <a:t>Tato moderní technologie umožňuje vývoj a realizaci oprav i v  oblastech, kde ostatní technologie selhávají. </a:t>
            </a:r>
          </a:p>
          <a:p>
            <a:pPr algn="just"/>
            <a:endParaRPr lang="cs-CZ" sz="16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cs-CZ" sz="1600" dirty="0">
                <a:solidFill>
                  <a:schemeClr val="tx2"/>
                </a:solidFill>
                <a:latin typeface="Arial Nova" panose="020B0504020202020204" pitchFamily="34" charset="0"/>
              </a:rPr>
              <a:t>Validované procesy tak umožňují rychle a efektivně doplňovat materiál přímo do míst s poškozením, aniž by docházelo k ovlivnění a degradaci původní součásti.</a:t>
            </a:r>
          </a:p>
          <a:p>
            <a:pPr algn="just"/>
            <a:endParaRPr lang="cs-CZ" sz="16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cs-CZ" sz="1600" dirty="0">
                <a:solidFill>
                  <a:schemeClr val="tx2"/>
                </a:solidFill>
                <a:latin typeface="Arial Nova" panose="020B0504020202020204" pitchFamily="34" charset="0"/>
              </a:rPr>
              <a:t>Veškeré procesy podléhají letecké certifikaci AS9100 a probíhají tak v plném souladu s přísnými normami a specifikacemi leteckého průmyslu.</a:t>
            </a:r>
          </a:p>
          <a:p>
            <a:endParaRPr lang="cs-CZ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72" y="260648"/>
            <a:ext cx="134919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05" y="4974885"/>
            <a:ext cx="2610073" cy="185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8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rgbClr val="1C3B90"/>
                </a:solidFill>
                <a:latin typeface="+mn-lt"/>
                <a:cs typeface="Cairo SemiBold" pitchFamily="2" charset="-78"/>
              </a:rPr>
              <a:t>                         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TRYSKOVÝ TKACÍ STROJ DIFA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772817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0" y="0"/>
            <a:ext cx="1628800" cy="1628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594" b="4292"/>
          <a:stretch/>
        </p:blipFill>
        <p:spPr>
          <a:xfrm>
            <a:off x="107504" y="1970444"/>
            <a:ext cx="4504888" cy="3824374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16017" y="1970445"/>
            <a:ext cx="3744415" cy="1170524"/>
          </a:xfrm>
          <a:prstGeom prst="rect">
            <a:avLst/>
          </a:prstGeom>
          <a:solidFill>
            <a:srgbClr val="09539D"/>
          </a:solidFill>
          <a:ln w="571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ryskový </a:t>
            </a:r>
            <a:r>
              <a:rPr lang="cs-CZ" dirty="0">
                <a:solidFill>
                  <a:schemeClr val="bg1"/>
                </a:solidFill>
              </a:rPr>
              <a:t>tkací stroj určený pro průmyslovou výrobu 3D distanční </a:t>
            </a:r>
            <a:r>
              <a:rPr lang="cs-CZ" dirty="0" smtClean="0">
                <a:solidFill>
                  <a:schemeClr val="bg1"/>
                </a:solidFill>
              </a:rPr>
              <a:t>tkaniny.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t="20577" b="23744"/>
          <a:stretch/>
        </p:blipFill>
        <p:spPr>
          <a:xfrm>
            <a:off x="4716017" y="3284984"/>
            <a:ext cx="2375308" cy="13694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4352" r="4855"/>
          <a:stretch/>
        </p:blipFill>
        <p:spPr>
          <a:xfrm>
            <a:off x="7152936" y="3284984"/>
            <a:ext cx="1485849" cy="13694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05" y="4679453"/>
            <a:ext cx="1673456" cy="1115365"/>
          </a:xfrm>
          <a:prstGeom prst="rect">
            <a:avLst/>
          </a:prstGeom>
        </p:spPr>
      </p:pic>
      <p:pic>
        <p:nvPicPr>
          <p:cNvPr id="13" name="圖片 32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67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16017" y="4885031"/>
            <a:ext cx="1952355" cy="90978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90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rgbClr val="1C3B90"/>
                </a:solidFill>
                <a:latin typeface="+mn-lt"/>
                <a:cs typeface="Cairo SemiBold" pitchFamily="2" charset="-78"/>
              </a:rPr>
              <a:t>               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AUTOMATICKÉ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SYSTÉMY VÝMĚNY NÁSTROJŮ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0" y="0"/>
            <a:ext cx="1628800" cy="16288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996173"/>
            <a:ext cx="3042729" cy="405697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r="1"/>
          <a:stretch/>
        </p:blipFill>
        <p:spPr>
          <a:xfrm>
            <a:off x="3515710" y="1996173"/>
            <a:ext cx="1438678" cy="205880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5831"/>
          <a:stretch/>
        </p:blipFill>
        <p:spPr>
          <a:xfrm>
            <a:off x="3515710" y="4112881"/>
            <a:ext cx="1438678" cy="195540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" t="20682" r="5630" b="23326"/>
          <a:stretch/>
        </p:blipFill>
        <p:spPr>
          <a:xfrm>
            <a:off x="5211516" y="1996173"/>
            <a:ext cx="2665284" cy="237699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b="409"/>
          <a:stretch/>
        </p:blipFill>
        <p:spPr>
          <a:xfrm>
            <a:off x="5202518" y="4476563"/>
            <a:ext cx="2674282" cy="15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pPr algn="ctr"/>
            <a:r>
              <a:rPr lang="cs-CZ" sz="2000" b="1" dirty="0" smtClean="0">
                <a:solidFill>
                  <a:schemeClr val="tx2"/>
                </a:solidFill>
              </a:rPr>
              <a:t>Optimalizace </a:t>
            </a:r>
            <a:r>
              <a:rPr lang="cs-CZ" sz="2000" b="1" dirty="0">
                <a:solidFill>
                  <a:schemeClr val="tx2"/>
                </a:solidFill>
              </a:rPr>
              <a:t>tvářecích nástrojů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tx2"/>
                </a:solidFill>
              </a:rPr>
              <a:t>pomocí </a:t>
            </a:r>
            <a:r>
              <a:rPr lang="cs-CZ" sz="2000" b="1" dirty="0">
                <a:solidFill>
                  <a:schemeClr val="tx2"/>
                </a:solidFill>
              </a:rPr>
              <a:t>3D tisku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2000" dirty="0">
              <a:solidFill>
                <a:srgbClr val="E71D73"/>
              </a:solidFill>
            </a:endParaRPr>
          </a:p>
          <a:p>
            <a:pPr marL="285750" indent="-285750">
              <a:buClr>
                <a:schemeClr val="accent2"/>
              </a:buClr>
              <a:buSzPct val="200000"/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chemeClr val="tx2"/>
                </a:solidFill>
              </a:rPr>
              <a:t>Tisk speciálních aktivních prvků </a:t>
            </a:r>
            <a:r>
              <a:rPr lang="pl-PL" sz="1600" dirty="0">
                <a:solidFill>
                  <a:schemeClr val="tx2"/>
                </a:solidFill>
              </a:rPr>
              <a:t>(např. pro zlepšení odvodu tepla, zvýšení otěruvzdornosti apod.)</a:t>
            </a:r>
          </a:p>
          <a:p>
            <a:pPr marL="285750" indent="-285750">
              <a:buClr>
                <a:schemeClr val="accent2"/>
              </a:buClr>
              <a:buSzPct val="200000"/>
              <a:buFont typeface="Wingdings" panose="05000000000000000000" pitchFamily="2" charset="2"/>
              <a:buChar char="ü"/>
            </a:pPr>
            <a:endParaRPr lang="pl-PL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SzPct val="200000"/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chemeClr val="tx2"/>
                </a:solidFill>
              </a:rPr>
              <a:t>Renovace opotřebených nástrojů </a:t>
            </a:r>
            <a:r>
              <a:rPr lang="pl-PL" sz="1600" dirty="0">
                <a:solidFill>
                  <a:schemeClr val="tx2"/>
                </a:solidFill>
              </a:rPr>
              <a:t>dotiskem chybějícího materiálu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chemeClr val="tx2"/>
                </a:solidFill>
              </a:rPr>
              <a:t>3D </a:t>
            </a:r>
            <a:r>
              <a:rPr lang="pl-PL" sz="1600" dirty="0">
                <a:solidFill>
                  <a:schemeClr val="tx2"/>
                </a:solidFill>
              </a:rPr>
              <a:t>tisk umožňuje vytvářet </a:t>
            </a:r>
            <a:r>
              <a:rPr lang="pl-PL" sz="1600" b="1" dirty="0">
                <a:solidFill>
                  <a:schemeClr val="tx2"/>
                </a:solidFill>
              </a:rPr>
              <a:t>funkčně gradované materiály </a:t>
            </a:r>
            <a:r>
              <a:rPr lang="pl-PL" sz="1600" dirty="0">
                <a:solidFill>
                  <a:schemeClr val="tx2"/>
                </a:solidFill>
              </a:rPr>
              <a:t>cílenou kombinací různých kovových prášků během tisku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chemeClr val="tx2"/>
                </a:solidFill>
              </a:rPr>
              <a:t>Po </a:t>
            </a:r>
            <a:r>
              <a:rPr lang="pl-PL" sz="1600" dirty="0">
                <a:solidFill>
                  <a:schemeClr val="tx2"/>
                </a:solidFill>
              </a:rPr>
              <a:t>renovaci je dosahována </a:t>
            </a:r>
            <a:r>
              <a:rPr lang="pl-PL" sz="1600" b="1" dirty="0">
                <a:solidFill>
                  <a:schemeClr val="tx2"/>
                </a:solidFill>
              </a:rPr>
              <a:t>několikanásobně vyšší životnost </a:t>
            </a:r>
            <a:endParaRPr lang="pl-PL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chemeClr val="tx2"/>
                </a:solidFill>
              </a:rPr>
              <a:t>ve </a:t>
            </a:r>
            <a:r>
              <a:rPr lang="pl-PL" sz="1600" dirty="0">
                <a:solidFill>
                  <a:schemeClr val="tx2"/>
                </a:solidFill>
              </a:rPr>
              <a:t>srovnání s původními nástroji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Grafický objekt 1">
            <a:extLst>
              <a:ext uri="{FF2B5EF4-FFF2-40B4-BE49-F238E27FC236}">
                <a16:creationId xmlns:a16="http://schemas.microsoft.com/office/drawing/2014/main" xmlns="" id="{A8F98F9E-7C0B-7613-AD1C-633CB2E85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29982" y="637402"/>
            <a:ext cx="1836440" cy="536187"/>
          </a:xfrm>
          <a:prstGeom prst="rect">
            <a:avLst/>
          </a:prstGeom>
        </p:spPr>
      </p:pic>
      <p:pic>
        <p:nvPicPr>
          <p:cNvPr id="9" name="vlc-record-2024-04-03-10h23m33s-vlc-record-2024-04-03-10h22m02s-Multimédia1.mp4-.mp4-">
            <a:hlinkClick r:id="" action="ppaction://media"/>
            <a:extLst>
              <a:ext uri="{FF2B5EF4-FFF2-40B4-BE49-F238E27FC236}">
                <a16:creationId xmlns:a16="http://schemas.microsoft.com/office/drawing/2014/main" xmlns="" id="{142BCBE4-3D6C-4A7C-DEF3-56C0CE12E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5896" y="5229200"/>
            <a:ext cx="2546830" cy="14325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E4813F27-8416-827D-909C-3FB0252D99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29200"/>
            <a:ext cx="2476162" cy="13928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552D51AF-885F-CE8A-8888-E850D531DF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74204"/>
            <a:ext cx="2133028" cy="22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rgbClr val="1C3B90"/>
                </a:solidFill>
                <a:latin typeface="+mn-lt"/>
                <a:cs typeface="Cairo SemiBold" pitchFamily="2" charset="-78"/>
              </a:rPr>
              <a:t>                      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JEDNOÚČELOVÉ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STROJE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ZAŘÍZENÍ</a:t>
            </a:r>
          </a:p>
          <a:p>
            <a:endParaRPr lang="cs-CZ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0" y="0"/>
            <a:ext cx="1628800" cy="16288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1" y="2136449"/>
            <a:ext cx="3026971" cy="201899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" y="4349809"/>
            <a:ext cx="3026973" cy="2018991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09" y="2106520"/>
            <a:ext cx="2821545" cy="4230203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b="12601"/>
          <a:stretch/>
        </p:blipFill>
        <p:spPr>
          <a:xfrm>
            <a:off x="6407814" y="2136449"/>
            <a:ext cx="1216071" cy="1948442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3" b="12355"/>
          <a:stretch/>
        </p:blipFill>
        <p:spPr>
          <a:xfrm flipH="1">
            <a:off x="7671557" y="2136449"/>
            <a:ext cx="1260338" cy="1939896"/>
          </a:xfrm>
          <a:prstGeom prst="rect">
            <a:avLst/>
          </a:prstGeom>
        </p:spPr>
      </p:pic>
      <p:pic>
        <p:nvPicPr>
          <p:cNvPr id="22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4825" r="10560" b="3229"/>
          <a:stretch/>
        </p:blipFill>
        <p:spPr>
          <a:xfrm flipH="1">
            <a:off x="6368992" y="4217366"/>
            <a:ext cx="2605130" cy="211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9144000" cy="2520280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cs-CZ" b="1" dirty="0">
                <a:solidFill>
                  <a:schemeClr val="tx2"/>
                </a:solidFill>
                <a:latin typeface="+mn-lt"/>
              </a:rPr>
              <a:t>PRVNÍ ELEKTRICKÉ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LETADLO NA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SVĚTĚ – projekt ALICE</a:t>
            </a:r>
          </a:p>
          <a:p>
            <a:endParaRPr lang="cs-CZ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0" y="0"/>
            <a:ext cx="1628800" cy="1628800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1" b="17531"/>
          <a:stretch/>
        </p:blipFill>
        <p:spPr>
          <a:xfrm>
            <a:off x="204471" y="2255095"/>
            <a:ext cx="4246850" cy="199116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 b="13748"/>
          <a:stretch/>
        </p:blipFill>
        <p:spPr>
          <a:xfrm>
            <a:off x="4663173" y="2255094"/>
            <a:ext cx="4246850" cy="199116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b="11032"/>
          <a:stretch/>
        </p:blipFill>
        <p:spPr>
          <a:xfrm>
            <a:off x="204471" y="4554990"/>
            <a:ext cx="4242299" cy="1982625"/>
          </a:xfrm>
          <a:prstGeom prst="rect">
            <a:avLst/>
          </a:prstGeom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663173" y="4554991"/>
            <a:ext cx="3509227" cy="1682322"/>
          </a:xfrm>
          <a:prstGeom prst="rect">
            <a:avLst/>
          </a:prstGeom>
          <a:solidFill>
            <a:srgbClr val="09539D"/>
          </a:solidFill>
          <a:ln w="571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just"/>
            <a:r>
              <a:rPr lang="cs-CZ" dirty="0" smtClean="0">
                <a:solidFill>
                  <a:schemeClr val="bg1"/>
                </a:solidFill>
              </a:rPr>
              <a:t>Vývoj</a:t>
            </a:r>
            <a:r>
              <a:rPr lang="cs-CZ" dirty="0">
                <a:solidFill>
                  <a:schemeClr val="bg1"/>
                </a:solidFill>
              </a:rPr>
              <a:t>, konstrukce 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>
                <a:solidFill>
                  <a:schemeClr val="bg1"/>
                </a:solidFill>
              </a:rPr>
              <a:t>testování ocasních ploch elektrického letadla ALICE, jehož konstrukce je z 95 % </a:t>
            </a:r>
            <a:r>
              <a:rPr lang="cs-CZ" dirty="0" err="1" smtClean="0">
                <a:solidFill>
                  <a:schemeClr val="bg1"/>
                </a:solidFill>
              </a:rPr>
              <a:t>kompozitová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8853658" cy="878623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</a:rPr>
              <a:t>               KINETICKÉ </a:t>
            </a:r>
            <a:r>
              <a:rPr lang="cs-CZ" b="1" dirty="0">
                <a:solidFill>
                  <a:schemeClr val="tx2"/>
                </a:solidFill>
              </a:rPr>
              <a:t>SVĚTELNÉ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cs-CZ" b="1" dirty="0">
                <a:solidFill>
                  <a:schemeClr val="tx2"/>
                </a:solidFill>
              </a:rPr>
              <a:t>INSTALACE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0" y="0"/>
            <a:ext cx="1628800" cy="16288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1" y="2563635"/>
            <a:ext cx="2452164" cy="18064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618" y="2507779"/>
            <a:ext cx="2447664" cy="146860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426" y="2439041"/>
            <a:ext cx="2452164" cy="180647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7"/>
          <a:srcRect l="2908" t="34740" r="2753"/>
          <a:stretch/>
        </p:blipFill>
        <p:spPr>
          <a:xfrm>
            <a:off x="204471" y="4728671"/>
            <a:ext cx="2452164" cy="180894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8"/>
          <a:srcRect l="19286" r="15441"/>
          <a:stretch/>
        </p:blipFill>
        <p:spPr>
          <a:xfrm>
            <a:off x="3055941" y="4710787"/>
            <a:ext cx="2452163" cy="181092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9"/>
          <a:srcRect l="3485" r="5879"/>
          <a:stretch/>
        </p:blipFill>
        <p:spPr>
          <a:xfrm>
            <a:off x="6012160" y="4728671"/>
            <a:ext cx="2452163" cy="162218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4471" y="2194303"/>
            <a:ext cx="2330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ALICE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133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ALICE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343618" y="2204864"/>
            <a:ext cx="2380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SUPERNOVA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421426" y="2134299"/>
            <a:ext cx="2183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CORE D3</a:t>
            </a:r>
          </a:p>
        </p:txBody>
      </p:sp>
      <p:sp>
        <p:nvSpPr>
          <p:cNvPr id="9" name="Obdélník 8"/>
          <p:cNvSpPr/>
          <p:nvPr/>
        </p:nvSpPr>
        <p:spPr>
          <a:xfrm flipV="1">
            <a:off x="611559" y="3613663"/>
            <a:ext cx="2045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055941" y="4149079"/>
            <a:ext cx="2452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OCEAN - ATLANTIS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724128" y="4472244"/>
            <a:ext cx="2448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OUE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DOWNTOWN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04471" y="4149080"/>
            <a:ext cx="2452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cs-CZ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r>
              <a:rPr lang="cs-CZ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INGOLD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8853658" cy="878623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</a:rPr>
              <a:t>               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 flipV="1">
            <a:off x="611559" y="3613663"/>
            <a:ext cx="2045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42" name="Picture 2" descr="C:\Users\Dasa\Dropbox\AVO a AVO ops\ČLENOVÉ\loga členů\logo-220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53" y="-40690"/>
            <a:ext cx="1965147" cy="184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179511" y="1631891"/>
            <a:ext cx="888201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6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 roce 2023 publikováno </a:t>
            </a:r>
            <a:r>
              <a:rPr lang="cs-CZ" sz="1600" b="1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 článků kategorie </a:t>
            </a:r>
            <a:r>
              <a:rPr lang="cs-CZ" sz="1600" b="1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Jimp</a:t>
            </a:r>
            <a:r>
              <a:rPr lang="cs-CZ" sz="1600" b="1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Q1/Q2</a:t>
            </a:r>
            <a:r>
              <a:rPr lang="cs-CZ" sz="16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uděleny </a:t>
            </a:r>
            <a:r>
              <a:rPr lang="cs-CZ" sz="1600" b="1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patenty </a:t>
            </a:r>
            <a:r>
              <a:rPr lang="cs-CZ" sz="16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(u jednoho již výroba na základě licenční smlouvy). Nové projekty 2023/2024:</a:t>
            </a:r>
          </a:p>
          <a:p>
            <a:pPr marL="342900" lvl="0" indent="-3429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600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Biorafinace</a:t>
            </a:r>
            <a:r>
              <a:rPr lang="cs-CZ" sz="16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cirkulární ekonomika pro udržitelnost (TAČR-NCK, 2023-2028, TN02000044)</a:t>
            </a:r>
          </a:p>
          <a:p>
            <a:pPr marL="342900" lvl="0" indent="-3429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6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Biologická ochrana ječmene během sladování (NAZV, 2024-2028, QL24010109)</a:t>
            </a:r>
          </a:p>
          <a:p>
            <a:pPr marL="342900" lvl="0" indent="-34290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6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Standardizovaná metodika pro interpretaci výsledků mikrobiologických analýz piva - interpretace, limity, opatření (NAZV, 2024-2026, QL24020003)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" y="4581128"/>
            <a:ext cx="1450621" cy="217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20" y="3284984"/>
            <a:ext cx="4239544" cy="168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96" y="4462682"/>
            <a:ext cx="4529492" cy="229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19194"/>
            <a:ext cx="4441009" cy="89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9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8853658" cy="878623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</a:rPr>
              <a:t>               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 flipV="1">
            <a:off x="611559" y="3613663"/>
            <a:ext cx="2045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42" name="Picture 2" descr="C:\Users\Dasa\Dropbox\AVO a AVO ops\ČLENOVÉ\loga členů\logo-220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53" y="-40690"/>
            <a:ext cx="1965147" cy="184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9D8167A-2DE8-6B95-CA3E-FABBA41E4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8" y="1196752"/>
            <a:ext cx="7064447" cy="19090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B5711CC-8D2E-F2BC-CB6A-CFC2432D1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31" y="3828201"/>
            <a:ext cx="5804930" cy="285311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46" y="2776161"/>
            <a:ext cx="4514254" cy="21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4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8853658" cy="878623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</a:rPr>
              <a:t>               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 flipV="1">
            <a:off x="611559" y="3613663"/>
            <a:ext cx="2045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1A62571-6432-51D4-5412-DDD2AFD5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16" y="59175"/>
            <a:ext cx="1656596" cy="1137577"/>
          </a:xfrm>
          <a:prstGeom prst="rect">
            <a:avLst/>
          </a:prstGeom>
        </p:spPr>
      </p:pic>
      <p:pic>
        <p:nvPicPr>
          <p:cNvPr id="13" name="Obrázek 12"/>
          <p:cNvPicPr/>
          <p:nvPr/>
        </p:nvPicPr>
        <p:blipFill rotWithShape="1">
          <a:blip r:embed="rId4"/>
          <a:srcRect l="18358" t="7364" r="29308" b="13610"/>
          <a:stretch/>
        </p:blipFill>
        <p:spPr bwMode="auto">
          <a:xfrm>
            <a:off x="364449" y="3495258"/>
            <a:ext cx="4176585" cy="3342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89AE36B0-CB97-38B5-EC7D-CD0287AD5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639" y="3015353"/>
            <a:ext cx="1852849" cy="185284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34443"/>
              </p:ext>
            </p:extLst>
          </p:nvPr>
        </p:nvGraphicFramePr>
        <p:xfrm>
          <a:off x="4952566" y="5104213"/>
          <a:ext cx="2457450" cy="1543050"/>
        </p:xfrm>
        <a:graphic>
          <a:graphicData uri="http://schemas.openxmlformats.org/drawingml/2006/table">
            <a:tbl>
              <a:tblPr/>
              <a:tblGrid>
                <a:gridCol w="2457450"/>
              </a:tblGrid>
              <a:tr h="1058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2021-2023</a:t>
                      </a:r>
                    </a:p>
                    <a:p>
                      <a:pPr algn="ctr" fontAlgn="b"/>
                      <a:endParaRPr lang="cs-CZ" sz="160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prodej 15,7 tun, </a:t>
                      </a:r>
                      <a:endParaRPr lang="cs-CZ" sz="160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cs-CZ" sz="160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cs-CZ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tržby </a:t>
                      </a:r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2,69 mil. Kč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00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75901"/>
            <a:ext cx="7910890" cy="9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519" y="2231262"/>
            <a:ext cx="8795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Technologie výroby pařených sýrů se zdravotními a organoleptickými benefity danými přídavkem směsi lipáz způsobujících rozklad mléčného tuku za vzniku esterů mastných kyselin vytvářejících aroma připomínající italské a španělské ovčí sýry a butyrátu zdravotně prospěšného pro lidský metabolismus.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649220" y="3105835"/>
            <a:ext cx="2083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schemeClr val="tx2"/>
                </a:solidFill>
                <a:latin typeface="+mn-lt"/>
              </a:rPr>
              <a:t>Mlékárenský výrobek roku 2023, kategorie tvrdé a polotvrdé sýry </a:t>
            </a:r>
          </a:p>
        </p:txBody>
      </p:sp>
    </p:spTree>
    <p:extLst>
      <p:ext uri="{BB962C8B-B14F-4D97-AF65-F5344CB8AC3E}">
        <p14:creationId xmlns:p14="http://schemas.microsoft.com/office/powerpoint/2010/main" val="26980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72" y="1196752"/>
            <a:ext cx="8853658" cy="878623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87624" y="1052736"/>
            <a:ext cx="752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 smtClean="0">
              <a:solidFill>
                <a:schemeClr val="tx2"/>
              </a:solidFill>
              <a:highlight>
                <a:srgbClr val="FFFFFF"/>
              </a:highlight>
              <a:latin typeface="+mn-lt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tx2"/>
                </a:solidFill>
              </a:rPr>
              <a:t>               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035" y="1631891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 flipV="1">
            <a:off x="611559" y="3613663"/>
            <a:ext cx="2045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1A62571-6432-51D4-5412-DDD2AFD5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16" y="59175"/>
            <a:ext cx="1656596" cy="113757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19" y="2231262"/>
            <a:ext cx="87954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tx2"/>
                </a:solidFill>
              </a:rPr>
              <a:t>Technologie stabilizování tekutého aktivního kvasu je založena na postupném snižování vodní aktivity přidáváním substrátu do základního fermentačního média při postupném zvyšování titrační kyselosti.</a:t>
            </a:r>
          </a:p>
          <a:p>
            <a:pPr algn="just"/>
            <a:endParaRPr lang="cs-CZ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67544" y="1268760"/>
            <a:ext cx="8249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Aktivní kvas stabilizovaný přídavkem sušeného fermentovaného podílu. 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Technologie ověřena v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Zeelandia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spol. s r.o., 6. 12. 2022 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926335"/>
              </p:ext>
            </p:extLst>
          </p:nvPr>
        </p:nvGraphicFramePr>
        <p:xfrm>
          <a:off x="2915816" y="3429000"/>
          <a:ext cx="4545887" cy="2016225"/>
        </p:xfrm>
        <a:graphic>
          <a:graphicData uri="http://schemas.openxmlformats.org/drawingml/2006/table">
            <a:tbl>
              <a:tblPr/>
              <a:tblGrid>
                <a:gridCol w="4545887"/>
              </a:tblGrid>
              <a:tr h="710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prodej 90,4 tun, tržby 5,7 mil. Kč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1305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plán 2024-2028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prodej 3810 tun, tržby 236,1 mil. Kč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cs-CZ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 roce </a:t>
                      </a:r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cs-CZ" sz="16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se předpokládá </a:t>
                      </a:r>
                      <a:r>
                        <a:rPr lang="cs-CZ" sz="16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investice do zvýšení kapacity výroby)</a:t>
                      </a:r>
                    </a:p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Výrobek bude ze 100 % exportován do zemí EU.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" y="4309976"/>
            <a:ext cx="28098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28" y="2924944"/>
            <a:ext cx="1360466" cy="181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915816" y="1052736"/>
            <a:ext cx="249744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5905"/>
              </a:lnSpc>
            </a:pPr>
            <a:r>
              <a:rPr lang="cs-CZ" b="1" spc="-40" dirty="0">
                <a:solidFill>
                  <a:schemeClr val="tx2"/>
                </a:solidFill>
                <a:latin typeface="+mn-lt"/>
                <a:cs typeface="Verdana"/>
              </a:rPr>
              <a:t>    </a:t>
            </a:r>
            <a:endParaRPr lang="cs-CZ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62B80A5-A051-12BB-ED78-6CB558FC6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00" y="712800"/>
            <a:ext cx="1250950" cy="2921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AA7C1A37-05E6-C89F-7894-9FBB61FF63E6}"/>
              </a:ext>
            </a:extLst>
          </p:cNvPr>
          <p:cNvSpPr txBox="1"/>
          <p:nvPr/>
        </p:nvSpPr>
        <p:spPr>
          <a:xfrm>
            <a:off x="5076000" y="2178000"/>
            <a:ext cx="3528392" cy="34551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6468">
              <a:lnSpc>
                <a:spcPct val="125000"/>
              </a:lnSpc>
              <a:tabLst>
                <a:tab pos="187899" algn="l"/>
              </a:tabLst>
            </a:pPr>
            <a:r>
              <a:rPr lang="cs-CZ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Výzkum a vývoj</a:t>
            </a:r>
            <a:endParaRPr lang="cs-CZ" sz="1600" spc="8" dirty="0">
              <a:latin typeface="+mn-lt"/>
              <a:cs typeface="Verdana"/>
            </a:endParaRPr>
          </a:p>
          <a:p>
            <a:pPr marL="187575" indent="-181107">
              <a:lnSpc>
                <a:spcPct val="125000"/>
              </a:lnSpc>
              <a:buClr>
                <a:schemeClr val="tx2"/>
              </a:buClr>
              <a:buSzPct val="90000"/>
              <a:buFont typeface="Verdana"/>
              <a:buChar char="•"/>
              <a:tabLst>
                <a:tab pos="187899" algn="l"/>
              </a:tabLst>
            </a:pPr>
            <a:r>
              <a:rPr lang="cs-CZ" sz="1600" dirty="0">
                <a:latin typeface="+mn-lt"/>
                <a:cs typeface="Verdana"/>
              </a:rPr>
              <a:t>pojivové systémy</a:t>
            </a:r>
          </a:p>
          <a:p>
            <a:pPr marL="187575" indent="-181107">
              <a:lnSpc>
                <a:spcPct val="125000"/>
              </a:lnSpc>
              <a:buClr>
                <a:schemeClr val="tx2"/>
              </a:buClr>
              <a:buSzPct val="90000"/>
              <a:buFont typeface="Verdana"/>
              <a:buChar char="•"/>
              <a:tabLst>
                <a:tab pos="187899" algn="l"/>
              </a:tabLst>
            </a:pPr>
            <a:r>
              <a:rPr lang="cs-CZ" sz="1600" dirty="0">
                <a:latin typeface="+mn-lt"/>
                <a:cs typeface="Verdana"/>
              </a:rPr>
              <a:t>kompozitní materiály</a:t>
            </a:r>
          </a:p>
          <a:p>
            <a:pPr marL="187575" indent="-181107">
              <a:lnSpc>
                <a:spcPct val="125000"/>
              </a:lnSpc>
              <a:buClr>
                <a:schemeClr val="tx2"/>
              </a:buClr>
              <a:buSzPct val="90000"/>
              <a:buFont typeface="Verdana"/>
              <a:buChar char="•"/>
              <a:tabLst>
                <a:tab pos="187899" algn="l"/>
              </a:tabLst>
            </a:pPr>
            <a:r>
              <a:rPr lang="cs-CZ" sz="1600" dirty="0">
                <a:latin typeface="+mn-lt"/>
                <a:cs typeface="Verdana"/>
              </a:rPr>
              <a:t>bezpečnost</a:t>
            </a:r>
          </a:p>
          <a:p>
            <a:pPr marL="6468">
              <a:lnSpc>
                <a:spcPct val="125000"/>
              </a:lnSpc>
              <a:buClr>
                <a:schemeClr val="tx2"/>
              </a:buClr>
              <a:buSzPct val="90000"/>
              <a:tabLst>
                <a:tab pos="187899" algn="l"/>
              </a:tabLst>
            </a:pPr>
            <a:endParaRPr lang="cs-CZ" sz="1600" dirty="0">
              <a:latin typeface="+mn-lt"/>
              <a:cs typeface="Verdana"/>
            </a:endParaRPr>
          </a:p>
          <a:p>
            <a:pPr>
              <a:lnSpc>
                <a:spcPct val="125000"/>
              </a:lnSpc>
            </a:pPr>
            <a:r>
              <a:rPr lang="cs-CZ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Experimentální výroba a vývojové dílny</a:t>
            </a:r>
            <a:endParaRPr lang="cs-CZ" sz="1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468">
              <a:lnSpc>
                <a:spcPct val="125000"/>
              </a:lnSpc>
              <a:tabLst>
                <a:tab pos="187899" algn="l"/>
              </a:tabLst>
            </a:pPr>
            <a:endParaRPr lang="cs-CZ" sz="1600" b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r>
              <a:rPr lang="cs-CZ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Akreditované laboratoře</a:t>
            </a:r>
            <a:endParaRPr lang="cs-CZ" sz="1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87575" indent="-181107">
              <a:lnSpc>
                <a:spcPct val="125000"/>
              </a:lnSpc>
              <a:buClr>
                <a:schemeClr val="tx2"/>
              </a:buClr>
              <a:buSzPct val="90000"/>
              <a:buFont typeface="Verdana"/>
              <a:buChar char="•"/>
              <a:tabLst>
                <a:tab pos="187899" algn="l"/>
              </a:tabLst>
            </a:pPr>
            <a:r>
              <a:rPr lang="cs-CZ" sz="1600" dirty="0">
                <a:latin typeface="+mn-lt"/>
                <a:cs typeface="Verdana"/>
              </a:rPr>
              <a:t>analytická</a:t>
            </a:r>
          </a:p>
          <a:p>
            <a:pPr marL="187575" indent="-181107">
              <a:lnSpc>
                <a:spcPct val="125000"/>
              </a:lnSpc>
              <a:buClr>
                <a:schemeClr val="tx2"/>
              </a:buClr>
              <a:buSzPct val="90000"/>
              <a:buFont typeface="Verdana"/>
              <a:buChar char="•"/>
              <a:tabLst>
                <a:tab pos="187899" algn="l"/>
              </a:tabLst>
            </a:pPr>
            <a:r>
              <a:rPr lang="cs-CZ" sz="1600" dirty="0">
                <a:latin typeface="+mn-lt"/>
                <a:cs typeface="Verdana"/>
              </a:rPr>
              <a:t>biologická</a:t>
            </a:r>
          </a:p>
          <a:p>
            <a:pPr marL="187575" indent="-181107">
              <a:lnSpc>
                <a:spcPct val="125000"/>
              </a:lnSpc>
              <a:buClr>
                <a:schemeClr val="tx2"/>
              </a:buClr>
              <a:buSzPct val="90000"/>
              <a:buFont typeface="Verdana"/>
              <a:buChar char="•"/>
              <a:tabLst>
                <a:tab pos="187899" algn="l"/>
              </a:tabLst>
            </a:pPr>
            <a:r>
              <a:rPr lang="cs-CZ" sz="1600" dirty="0">
                <a:latin typeface="+mn-lt"/>
                <a:cs typeface="Verdana"/>
              </a:rPr>
              <a:t>radionuklidová</a:t>
            </a:r>
            <a:endParaRPr lang="cs-CZ" sz="1600" spc="8" dirty="0">
              <a:latin typeface="+mn-lt"/>
              <a:cs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C9348E64-B6CA-1D7E-2154-BDCAD75B2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820096"/>
            <a:ext cx="4019221" cy="42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="" xmlns:a16="http://schemas.microsoft.com/office/drawing/2014/main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915816" y="1052736"/>
            <a:ext cx="249744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5905"/>
              </a:lnSpc>
            </a:pPr>
            <a:r>
              <a:rPr lang="cs-CZ" b="1" spc="-40" dirty="0">
                <a:solidFill>
                  <a:srgbClr val="1F497D"/>
                </a:solidFill>
                <a:latin typeface="Calibri"/>
                <a:cs typeface="Verdana"/>
              </a:rPr>
              <a:t>    </a:t>
            </a:r>
            <a:endParaRPr lang="cs-CZ" dirty="0">
              <a:solidFill>
                <a:srgbClr val="1F497D"/>
              </a:solidFill>
              <a:latin typeface="Calibri"/>
              <a:cs typeface="Verdana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62B80A5-A051-12BB-ED78-6CB558FC6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00" y="712800"/>
            <a:ext cx="125095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="" xmlns:a16="http://schemas.microsoft.com/office/drawing/2014/main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915816" y="1052736"/>
            <a:ext cx="249744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5905"/>
              </a:lnSpc>
            </a:pPr>
            <a:r>
              <a:rPr lang="cs-CZ" b="1" spc="-40" dirty="0">
                <a:solidFill>
                  <a:srgbClr val="1F497D"/>
                </a:solidFill>
                <a:latin typeface="Calibri"/>
                <a:cs typeface="Verdana"/>
              </a:rPr>
              <a:t>    </a:t>
            </a:r>
            <a:endParaRPr lang="cs-CZ" dirty="0">
              <a:solidFill>
                <a:srgbClr val="1F497D"/>
              </a:solidFill>
              <a:latin typeface="Calibri"/>
              <a:cs typeface="Verdana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62B80A5-A051-12BB-ED78-6CB558FC6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00" y="712800"/>
            <a:ext cx="125095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pPr marL="180340" indent="180340" algn="ctr">
              <a:lnSpc>
                <a:spcPct val="115000"/>
              </a:lnSpc>
              <a:spcBef>
                <a:spcPts val="1000"/>
              </a:spcBef>
              <a:spcAft>
                <a:spcPts val="300"/>
              </a:spcAft>
            </a:pPr>
            <a: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>Letové zkoušky </a:t>
            </a:r>
            <a:r>
              <a:rPr lang="cs-CZ" sz="2000" b="1" i="1" dirty="0" err="1">
                <a:solidFill>
                  <a:schemeClr val="tx2"/>
                </a:solidFill>
                <a:ea typeface="Times New Roman" panose="02020603050405020304" pitchFamily="18" charset="0"/>
              </a:rPr>
              <a:t>eVTOL</a:t>
            </a:r>
            <a: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solidFill>
                  <a:schemeClr val="tx2"/>
                </a:solidFill>
                <a:ea typeface="Times New Roman" panose="02020603050405020304" pitchFamily="18" charset="0"/>
              </a:rPr>
              <a:t>MiYa</a:t>
            </a:r>
            <a: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/>
            </a:r>
            <a:b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cs-CZ" sz="2000" b="1" i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>„Demo M1:4“</a:t>
            </a:r>
            <a:endParaRPr lang="cs-CZ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2000" dirty="0">
              <a:solidFill>
                <a:srgbClr val="E71D73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100BFD8-70EF-DE96-007A-9E9B138CE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9315" r="43757" b="46282"/>
          <a:stretch/>
        </p:blipFill>
        <p:spPr bwMode="auto">
          <a:xfrm>
            <a:off x="1115616" y="2420888"/>
            <a:ext cx="6939140" cy="3426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Dasa\Dropbox\AVO a AVO ops\ČLENOVÉ\loga členů\logo-vzlu-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776156" cy="8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064896" cy="622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lnSpc>
                <a:spcPts val="5905"/>
              </a:lnSpc>
              <a:buFont typeface="Arial" panose="020B0604020202020204" pitchFamily="34" charset="0"/>
              <a:buChar char="•"/>
            </a:pPr>
            <a:r>
              <a:rPr lang="cs-CZ" b="1" spc="-40" dirty="0" smtClean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b="1" u="sng" dirty="0" smtClean="0">
                <a:solidFill>
                  <a:schemeClr val="tx2"/>
                </a:solidFill>
                <a:latin typeface="+mn-lt"/>
              </a:rPr>
              <a:t>Metoda </a:t>
            </a:r>
            <a:r>
              <a:rPr lang="cs-CZ" b="1" u="sng" dirty="0">
                <a:solidFill>
                  <a:schemeClr val="tx2"/>
                </a:solidFill>
                <a:latin typeface="+mn-lt"/>
              </a:rPr>
              <a:t>na čištění chladiva fúzního reaktoru</a:t>
            </a:r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V rámci projektu Euratom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EUROfusion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, který je zaměřený na vývoj technologií evropské demonstrační fúzní elektrárny DEMO se CVŘ zaměřuje především ne vývoj metod pro čištění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breederu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PbLi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, které jsou klíčové pro zajištění spolehlivého kontinuálního provozu fúzní elektrárny. V roce 2023 tým expertů CVŘ završil řešení úkolu zaměřeného na odstraňování korozních produktů z 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PbLi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– metoda vyvinutá v CVŘ je evropsky unikátní a bude využita v konceptu elektrárny DEMO</a:t>
            </a:r>
            <a:r>
              <a:rPr lang="cs-CZ" sz="16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u="sng" dirty="0" smtClean="0">
                <a:solidFill>
                  <a:schemeClr val="tx2"/>
                </a:solidFill>
                <a:latin typeface="+mn-lt"/>
              </a:rPr>
              <a:t> Data </a:t>
            </a:r>
            <a:r>
              <a:rPr lang="cs-CZ" b="1" u="sng" dirty="0">
                <a:solidFill>
                  <a:schemeClr val="tx2"/>
                </a:solidFill>
                <a:latin typeface="+mn-lt"/>
              </a:rPr>
              <a:t>o radiačním chování betonů</a:t>
            </a:r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V roce 2023 byl úspěšně zakončen projekt JCAMP, který byl realizován v rámci spolupráce s japonskými partnery. Výsledky tohoto projektu, v rámci kterého byly ozařovány a testovány vzorky kameniva a betonových agregátů dodaných japonskými partnery významně přispívá k průkazům integrity betonových konstrukcí (stínění apod.) japonských jaderných elektráren a budou významným podkladem pro žádosti o restart jaderných elektráren, které byly odstaveny po havárii v elektrárně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Fukušima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cs-CZ" dirty="0"/>
          </a:p>
          <a:p>
            <a:r>
              <a:rPr lang="cs-CZ" dirty="0"/>
              <a:t> </a:t>
            </a: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71" y="303312"/>
            <a:ext cx="3144904" cy="74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1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01000" cy="5616624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712968" cy="7219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u="sng" dirty="0" smtClean="0">
                <a:solidFill>
                  <a:schemeClr val="tx2"/>
                </a:solidFill>
                <a:latin typeface="+mn-lt"/>
              </a:rPr>
              <a:t>Komponenta </a:t>
            </a:r>
            <a:r>
              <a:rPr lang="cs-CZ" b="1" u="sng" dirty="0">
                <a:solidFill>
                  <a:schemeClr val="tx2"/>
                </a:solidFill>
                <a:latin typeface="+mn-lt"/>
              </a:rPr>
              <a:t>ze slitiny typu </a:t>
            </a:r>
            <a:r>
              <a:rPr lang="cs-CZ" b="1" u="sng" dirty="0" err="1">
                <a:solidFill>
                  <a:schemeClr val="tx2"/>
                </a:solidFill>
                <a:latin typeface="+mn-lt"/>
              </a:rPr>
              <a:t>High</a:t>
            </a:r>
            <a:r>
              <a:rPr lang="cs-CZ" b="1" u="sng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b="1" u="sng" dirty="0" err="1">
                <a:solidFill>
                  <a:schemeClr val="tx2"/>
                </a:solidFill>
                <a:latin typeface="+mn-lt"/>
              </a:rPr>
              <a:t>Entropy</a:t>
            </a:r>
            <a:r>
              <a:rPr lang="cs-CZ" b="1" u="sng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b="1" u="sng" dirty="0" err="1" smtClean="0">
                <a:solidFill>
                  <a:schemeClr val="tx2"/>
                </a:solidFill>
                <a:latin typeface="+mn-lt"/>
              </a:rPr>
              <a:t>Alloys</a:t>
            </a:r>
            <a:endParaRPr lang="cs-CZ" b="1" u="sng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cs-CZ" sz="1600" dirty="0">
                <a:solidFill>
                  <a:schemeClr val="tx2"/>
                </a:solidFill>
                <a:latin typeface="+mn-lt"/>
              </a:rPr>
              <a:t>V rámci projektu TAČR MKM (Moderní kovové materiály pro jaderný průmysl), který se zaměřuje na využití slitin titanu, nových typů slitin zirkonia a zcela nového typu materiálu – slitin s vysokou entropií (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High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Entropy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Alloys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– HEA) pro vnitřní vestavby reaktorů stávající generace i IV. generace byl dosažen patent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Vysokopevnostní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zirkoniová slitina a způsob jejího zpracování, v minulém roce experti CVŘ pokračovali ve vývoji těchto slitin a přípravě konkrétních komponent využívajících těchto materiálů – jednou z nich je funkční vzorek Lopatka oběžného kola vysokotlakého cirkulátoru, který bude v budoucnu uplatněn v konceptech vysokoteplotních heliových reaktorů IV. generace.</a:t>
            </a: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sz="1600" dirty="0" smtClean="0">
                <a:solidFill>
                  <a:schemeClr val="tx2"/>
                </a:solidFill>
              </a:rPr>
              <a:t>                    Horké </a:t>
            </a:r>
            <a:r>
              <a:rPr lang="cs-CZ" sz="1600" dirty="0">
                <a:solidFill>
                  <a:schemeClr val="tx2"/>
                </a:solidFill>
              </a:rPr>
              <a:t>komory v CVŘ, ve kterých probíhají experimenty zaměřené </a:t>
            </a:r>
            <a:endParaRPr lang="cs-CZ" sz="1600" dirty="0" smtClean="0">
              <a:solidFill>
                <a:schemeClr val="tx2"/>
              </a:solidFill>
            </a:endParaRPr>
          </a:p>
          <a:p>
            <a:r>
              <a:rPr lang="cs-CZ" sz="1600" dirty="0" smtClean="0">
                <a:solidFill>
                  <a:schemeClr val="tx2"/>
                </a:solidFill>
              </a:rPr>
              <a:t>                                                  na </a:t>
            </a:r>
            <a:r>
              <a:rPr lang="cs-CZ" sz="1600" dirty="0">
                <a:solidFill>
                  <a:schemeClr val="tx2"/>
                </a:solidFill>
              </a:rPr>
              <a:t>radiační stárnutí betonů</a:t>
            </a: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71" y="303312"/>
            <a:ext cx="3144904" cy="74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28" y="3717032"/>
            <a:ext cx="3680459" cy="245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9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01000" cy="5616624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712968" cy="2233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pPr algn="ctr"/>
            <a:r>
              <a:rPr lang="cs-CZ" b="1" dirty="0">
                <a:solidFill>
                  <a:schemeClr val="tx2"/>
                </a:solidFill>
                <a:latin typeface="+mn-lt"/>
              </a:rPr>
              <a:t>Výstružníky VKV TOOLS</a:t>
            </a:r>
            <a:endParaRPr lang="pt-BR" b="1" dirty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37E4ABB-A896-4C42-977B-3CBB3A47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211" y="127620"/>
            <a:ext cx="2830727" cy="6678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D761CA1-C0FB-A560-516C-37813BF4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204864"/>
            <a:ext cx="3701906" cy="18196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6224577-3598-C91A-2EDB-D7C34C1AC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232" y="2625084"/>
            <a:ext cx="4145200" cy="13231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B1A78A7-E8A4-8E2E-C9C7-92DA1BC61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43" y="4869160"/>
            <a:ext cx="4373089" cy="13554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6FB96BD9-F2A3-EE4E-FAB9-16D7563E4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829" y="4581128"/>
            <a:ext cx="2877023" cy="164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01000" cy="5616624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712968" cy="2233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pPr algn="ctr"/>
            <a:r>
              <a:rPr lang="cs-CZ" b="1" dirty="0">
                <a:solidFill>
                  <a:schemeClr val="tx2"/>
                </a:solidFill>
                <a:latin typeface="+mn-lt"/>
              </a:rPr>
              <a:t>Výstružníky VKV TOOLS</a:t>
            </a:r>
            <a:endParaRPr lang="pt-BR" b="1" dirty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37E4ABB-A896-4C42-977B-3CBB3A47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211" y="127620"/>
            <a:ext cx="2830727" cy="6678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593C4BD6-7E44-E174-F970-F9EBFA62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16335" y="1449326"/>
            <a:ext cx="4237978" cy="57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01000" cy="5616624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712968" cy="2233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pPr algn="ctr"/>
            <a:r>
              <a:rPr lang="cs-CZ" b="1" dirty="0">
                <a:solidFill>
                  <a:schemeClr val="tx2"/>
                </a:solidFill>
                <a:latin typeface="+mn-lt"/>
              </a:rPr>
              <a:t>Výstružníky VKV TOOLS</a:t>
            </a:r>
            <a:endParaRPr lang="pt-BR" b="1" dirty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37E4ABB-A896-4C42-977B-3CBB3A47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211" y="127620"/>
            <a:ext cx="2830727" cy="6678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4AFD801-E1D7-3592-2A56-91A1A4F05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916832"/>
            <a:ext cx="4769738" cy="28613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6B03B5B2-0161-42D6-BA96-41D735FBE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4076294"/>
            <a:ext cx="3806697" cy="253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01000" cy="5616624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712968" cy="2233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endParaRPr lang="cs-CZ" dirty="0" smtClean="0">
              <a:solidFill>
                <a:schemeClr val="tx2"/>
              </a:solidFill>
              <a:latin typeface="+mn-lt"/>
            </a:endParaRPr>
          </a:p>
          <a:p>
            <a:pPr algn="ctr"/>
            <a:endParaRPr lang="pt-BR" b="1" dirty="0">
              <a:solidFill>
                <a:schemeClr val="tx2"/>
              </a:solidFill>
              <a:latin typeface="+mn-lt"/>
            </a:endParaRPr>
          </a:p>
          <a:p>
            <a:endParaRPr lang="cs-CZ" dirty="0">
              <a:solidFill>
                <a:schemeClr val="tx2"/>
              </a:solidFill>
              <a:latin typeface="+mn-lt"/>
            </a:endParaRPr>
          </a:p>
          <a:p>
            <a:r>
              <a:rPr lang="cs-CZ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37E4ABB-A896-4C42-977B-3CBB3A47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211" y="127620"/>
            <a:ext cx="2830727" cy="667812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xmlns="" id="{3B3B66DD-DCB2-4591-B878-C8581102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900" y="1815255"/>
            <a:ext cx="4028569" cy="4058801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xmlns="" id="{BB661B1D-DCC2-12C2-FF86-7E475605F8DC}"/>
              </a:ext>
            </a:extLst>
          </p:cNvPr>
          <p:cNvSpPr txBox="1"/>
          <p:nvPr/>
        </p:nvSpPr>
        <p:spPr>
          <a:xfrm>
            <a:off x="2097341" y="1137029"/>
            <a:ext cx="42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9933"/>
                </a:solidFill>
              </a:rPr>
              <a:t>Těšíme se na spolupráci </a:t>
            </a:r>
            <a:endParaRPr lang="pt-BR" sz="2400" b="1" dirty="0">
              <a:solidFill>
                <a:srgbClr val="FF9933"/>
              </a:solidFill>
            </a:endParaRP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xmlns="" id="{D32EE98B-4511-3859-ED16-F2120C4BE903}"/>
              </a:ext>
            </a:extLst>
          </p:cNvPr>
          <p:cNvSpPr/>
          <p:nvPr/>
        </p:nvSpPr>
        <p:spPr>
          <a:xfrm>
            <a:off x="1762214" y="5390977"/>
            <a:ext cx="533400" cy="6001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xmlns="" id="{DEF9D05F-C8B3-6070-1737-55BF5877F49E}"/>
              </a:ext>
            </a:extLst>
          </p:cNvPr>
          <p:cNvSpPr/>
          <p:nvPr/>
        </p:nvSpPr>
        <p:spPr>
          <a:xfrm>
            <a:off x="5500687" y="5856010"/>
            <a:ext cx="802888" cy="27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 pole 18">
            <a:extLst>
              <a:ext uri="{FF2B5EF4-FFF2-40B4-BE49-F238E27FC236}">
                <a16:creationId xmlns:a16="http://schemas.microsoft.com/office/drawing/2014/main" xmlns="" id="{9821D09D-1771-01DF-865B-1A6CC9B1B2B1}"/>
              </a:ext>
            </a:extLst>
          </p:cNvPr>
          <p:cNvSpPr txBox="1"/>
          <p:nvPr/>
        </p:nvSpPr>
        <p:spPr>
          <a:xfrm>
            <a:off x="2295614" y="6069203"/>
            <a:ext cx="3915006" cy="6071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cs-CZ" sz="1200" b="1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Jedovnická 3131/2c, Líšeň, 628 00 </a:t>
            </a:r>
            <a:r>
              <a:rPr lang="cs-CZ" sz="1200" b="1" dirty="0" smtClea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Brno,</a:t>
            </a:r>
          </a:p>
          <a:p>
            <a:pPr algn="ctr">
              <a:lnSpc>
                <a:spcPct val="115000"/>
              </a:lnSpc>
            </a:pPr>
            <a:r>
              <a:rPr lang="cs-CZ" sz="1200" b="1" dirty="0" smtClea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IČ</a:t>
            </a:r>
            <a:r>
              <a:rPr lang="cs-CZ" sz="1200" b="1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: 069 51 597</a:t>
            </a:r>
          </a:p>
          <a:p>
            <a:pPr algn="ctr">
              <a:lnSpc>
                <a:spcPct val="115000"/>
              </a:lnSpc>
            </a:pPr>
            <a:r>
              <a:rPr lang="cs-CZ" sz="1200" b="1" dirty="0">
                <a:solidFill>
                  <a:srgbClr val="FF6C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T: </a:t>
            </a:r>
            <a:r>
              <a:rPr lang="cs-CZ" sz="1200" b="1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+420 731 528 073 </a:t>
            </a:r>
            <a:r>
              <a:rPr lang="cs-CZ" sz="1200" b="1" dirty="0">
                <a:solidFill>
                  <a:srgbClr val="1F314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/ </a:t>
            </a:r>
            <a:r>
              <a:rPr lang="cs-CZ" sz="1200" b="1" dirty="0">
                <a:solidFill>
                  <a:srgbClr val="FF6C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E: </a:t>
            </a:r>
            <a:r>
              <a:rPr lang="cs-CZ" sz="1200" b="1" u="sng" dirty="0">
                <a:effectLst/>
                <a:ea typeface="Cambria" panose="02040503050406030204" pitchFamily="18" charset="0"/>
                <a:cs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info@vkvtools.cz</a:t>
            </a:r>
            <a:endParaRPr lang="cs-CZ" sz="1200" b="1" dirty="0"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1" name="Obdélník: se zakulacenými rohy 5">
            <a:extLst>
              <a:ext uri="{FF2B5EF4-FFF2-40B4-BE49-F238E27FC236}">
                <a16:creationId xmlns:a16="http://schemas.microsoft.com/office/drawing/2014/main" xmlns="" id="{4468D7CA-6DDC-3422-AFF0-1159C298DDCB}"/>
              </a:ext>
            </a:extLst>
          </p:cNvPr>
          <p:cNvSpPr/>
          <p:nvPr/>
        </p:nvSpPr>
        <p:spPr>
          <a:xfrm>
            <a:off x="1915368" y="908720"/>
            <a:ext cx="4295252" cy="5767652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symbol pro číslo snímku 7">
            <a:extLst>
              <a:ext uri="{FF2B5EF4-FFF2-40B4-BE49-F238E27FC236}">
                <a16:creationId xmlns:a16="http://schemas.microsoft.com/office/drawing/2014/main" xmlns="" id="{67536335-53B8-8BA9-FA96-68FF3309671F}"/>
              </a:ext>
            </a:extLst>
          </p:cNvPr>
          <p:cNvSpPr txBox="1">
            <a:spLocks/>
          </p:cNvSpPr>
          <p:nvPr/>
        </p:nvSpPr>
        <p:spPr>
          <a:xfrm>
            <a:off x="8434097" y="6529701"/>
            <a:ext cx="555464" cy="205383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BC8C4832-0B5B-4510-8DEA-DC67F9FD41A0}" type="slidenum">
              <a:rPr lang="cs-CZ" smtClean="0"/>
              <a:pPr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57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1052736"/>
            <a:ext cx="8064896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5905"/>
              </a:lnSpc>
            </a:pPr>
            <a:r>
              <a:rPr lang="cs-CZ" b="1" spc="-40" dirty="0" smtClean="0">
                <a:solidFill>
                  <a:schemeClr val="tx2"/>
                </a:solidFill>
                <a:latin typeface="+mn-lt"/>
                <a:cs typeface="Verdana"/>
              </a:rPr>
              <a:t>   </a:t>
            </a:r>
          </a:p>
          <a:p>
            <a:pPr marL="12700">
              <a:lnSpc>
                <a:spcPts val="5905"/>
              </a:lnSpc>
            </a:pPr>
            <a:endParaRPr lang="cs-CZ" b="1" spc="-4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>
              <a:lnSpc>
                <a:spcPts val="5905"/>
              </a:lnSpc>
            </a:pPr>
            <a:endParaRPr lang="cs-CZ" b="1" spc="-40" dirty="0" smtClean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 algn="ctr">
              <a:lnSpc>
                <a:spcPts val="5905"/>
              </a:lnSpc>
            </a:pPr>
            <a:r>
              <a:rPr lang="cs-CZ" sz="4400" b="1" spc="-40" dirty="0" smtClean="0">
                <a:solidFill>
                  <a:schemeClr val="tx2"/>
                </a:solidFill>
                <a:latin typeface="+mn-lt"/>
                <a:cs typeface="Verdana"/>
              </a:rPr>
              <a:t>Děkujeme za Vaši přízeň</a:t>
            </a:r>
            <a:endParaRPr lang="cs-CZ" sz="4400" dirty="0">
              <a:solidFill>
                <a:schemeClr val="tx2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49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pPr marL="180340" indent="180340" algn="ctr">
              <a:lnSpc>
                <a:spcPct val="115000"/>
              </a:lnSpc>
              <a:spcBef>
                <a:spcPts val="1000"/>
              </a:spcBef>
              <a:spcAft>
                <a:spcPts val="300"/>
              </a:spcAft>
            </a:pPr>
            <a:r>
              <a:rPr lang="cs-CZ" sz="2000" b="1" i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Víceúčelový počítač pro malé družice</a:t>
            </a:r>
            <a: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/>
            </a:r>
            <a:br>
              <a:rPr lang="cs-CZ" sz="2000" b="1" i="1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cs-CZ" sz="2000" b="1" i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endParaRPr lang="cs-CZ" sz="2000" dirty="0">
              <a:solidFill>
                <a:srgbClr val="E71D73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6" name="Picture 2" descr="C:\Users\Dasa\Dropbox\AVO a AVO ops\ČLENOVÉ\loga členů\logo-vzlu-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776156" cy="8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elektronika, jednotka&#10;&#10;Popis byl vytvořen automaticky">
            <a:extLst>
              <a:ext uri="{FF2B5EF4-FFF2-40B4-BE49-F238E27FC236}">
                <a16:creationId xmlns:a16="http://schemas.microsoft.com/office/drawing/2014/main" xmlns="" id="{271F65AC-1C35-2104-BAA2-6DC20B803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27319" r="17643" b="26342"/>
          <a:stretch/>
        </p:blipFill>
        <p:spPr bwMode="auto">
          <a:xfrm>
            <a:off x="1547664" y="2204864"/>
            <a:ext cx="6120680" cy="432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15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pPr marL="180340" indent="180340" algn="ctr">
              <a:lnSpc>
                <a:spcPct val="115000"/>
              </a:lnSpc>
              <a:spcBef>
                <a:spcPts val="1000"/>
              </a:spcBef>
              <a:spcAft>
                <a:spcPts val="300"/>
              </a:spcAft>
            </a:pPr>
            <a:r>
              <a:rPr lang="cs-CZ" sz="2000" b="1" i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Družice VZLUSAT-2</a:t>
            </a:r>
            <a:endParaRPr lang="cs-CZ" sz="2000" dirty="0">
              <a:solidFill>
                <a:srgbClr val="E71D73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6" name="Picture 2" descr="C:\Users\Dasa\Dropbox\AVO a AVO ops\ČLENOVÉ\loga členů\logo-vzlu-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776156" cy="8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0179D1D-2B40-876D-9E61-607F36B8E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39" t="29682" r="35280" b="9421"/>
          <a:stretch/>
        </p:blipFill>
        <p:spPr>
          <a:xfrm>
            <a:off x="2771800" y="1988840"/>
            <a:ext cx="3919081" cy="409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4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90" y="1340767"/>
            <a:ext cx="9036496" cy="4925559"/>
          </a:xfrm>
        </p:spPr>
        <p:txBody>
          <a:bodyPr/>
          <a:lstStyle/>
          <a:p>
            <a:endParaRPr lang="cs-CZ" sz="1600" b="1" dirty="0" smtClean="0"/>
          </a:p>
          <a:p>
            <a:r>
              <a:rPr lang="cs-CZ" sz="1600" b="1" dirty="0" smtClean="0">
                <a:solidFill>
                  <a:schemeClr val="tx2"/>
                </a:solidFill>
              </a:rPr>
              <a:t>Monografie </a:t>
            </a:r>
            <a:r>
              <a:rPr lang="cs-CZ" sz="1600" b="1" dirty="0">
                <a:solidFill>
                  <a:schemeClr val="tx2"/>
                </a:solidFill>
              </a:rPr>
              <a:t>2023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2"/>
                </a:solidFill>
              </a:rPr>
              <a:t>ŠAROCH, Stanislav et al. </a:t>
            </a:r>
            <a:r>
              <a:rPr lang="cs-CZ" sz="1600" i="1" dirty="0">
                <a:solidFill>
                  <a:schemeClr val="tx2"/>
                </a:solidFill>
              </a:rPr>
              <a:t>Automobilový průmysl a trh vozidel v globální perspektivě – stav, trendy a vybrané problémy</a:t>
            </a:r>
            <a:r>
              <a:rPr lang="cs-CZ" sz="1600" dirty="0">
                <a:solidFill>
                  <a:schemeClr val="tx2"/>
                </a:solidFill>
              </a:rPr>
              <a:t>. Škoda Auto Vysoká škola o.p.s. v nakladatelství Eva </a:t>
            </a:r>
            <a:r>
              <a:rPr lang="cs-CZ" sz="1600" dirty="0" err="1">
                <a:solidFill>
                  <a:schemeClr val="tx2"/>
                </a:solidFill>
              </a:rPr>
              <a:t>Rozkotová</a:t>
            </a:r>
            <a:r>
              <a:rPr lang="cs-CZ" sz="1600" dirty="0">
                <a:solidFill>
                  <a:schemeClr val="tx2"/>
                </a:solidFill>
              </a:rPr>
              <a:t>, 2023. ISBN 978-80-7654-072-9.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2"/>
                </a:solidFill>
              </a:rPr>
              <a:t>ŠAROCH, Stanislav et al. </a:t>
            </a:r>
            <a:r>
              <a:rPr lang="en-US" sz="1600" i="1" dirty="0">
                <a:solidFill>
                  <a:schemeClr val="tx2"/>
                </a:solidFill>
              </a:rPr>
              <a:t>European Automotive Industry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in the Century of Asia</a:t>
            </a:r>
            <a:r>
              <a:rPr lang="cs-CZ" sz="1600" dirty="0">
                <a:solidFill>
                  <a:schemeClr val="tx2"/>
                </a:solidFill>
              </a:rPr>
              <a:t>. Škoda Auto Vysoká škola o.p.s. v nakladatelství Eva </a:t>
            </a:r>
            <a:r>
              <a:rPr lang="cs-CZ" sz="1600" dirty="0" err="1">
                <a:solidFill>
                  <a:schemeClr val="tx2"/>
                </a:solidFill>
              </a:rPr>
              <a:t>Rozkotová</a:t>
            </a:r>
            <a:r>
              <a:rPr lang="cs-CZ" sz="1600" dirty="0">
                <a:solidFill>
                  <a:schemeClr val="tx2"/>
                </a:solidFill>
              </a:rPr>
              <a:t>, 2023. ISBN </a:t>
            </a:r>
            <a:r>
              <a:rPr lang="cs-CZ" sz="1600" dirty="0" smtClean="0">
                <a:solidFill>
                  <a:schemeClr val="tx2"/>
                </a:solidFill>
              </a:rPr>
              <a:t>978-80-7654-068-2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b="1" dirty="0">
                <a:solidFill>
                  <a:schemeClr val="tx2"/>
                </a:solidFill>
              </a:rPr>
              <a:t>Článek v periodiku 2023 (Q1)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2"/>
                </a:solidFill>
              </a:rPr>
              <a:t>LENORT, Radim; WICHER, Pavel; ZAPLETAL, František. On </a:t>
            </a:r>
            <a:r>
              <a:rPr lang="cs-CZ" sz="1600" dirty="0" err="1">
                <a:solidFill>
                  <a:schemeClr val="tx2"/>
                </a:solidFill>
              </a:rPr>
              <a:t>influencing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factors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for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Sustainable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Development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goal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prioritisation</a:t>
            </a:r>
            <a:r>
              <a:rPr lang="cs-CZ" sz="1600" dirty="0">
                <a:solidFill>
                  <a:schemeClr val="tx2"/>
                </a:solidFill>
              </a:rPr>
              <a:t> in </a:t>
            </a:r>
            <a:r>
              <a:rPr lang="cs-CZ" sz="1600" dirty="0" err="1">
                <a:solidFill>
                  <a:schemeClr val="tx2"/>
                </a:solidFill>
              </a:rPr>
              <a:t>the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automotive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r>
              <a:rPr lang="cs-CZ" sz="1600" dirty="0" err="1">
                <a:solidFill>
                  <a:schemeClr val="tx2"/>
                </a:solidFill>
              </a:rPr>
              <a:t>industry</a:t>
            </a:r>
            <a:r>
              <a:rPr lang="cs-CZ" sz="1600" dirty="0">
                <a:solidFill>
                  <a:schemeClr val="tx2"/>
                </a:solidFill>
              </a:rPr>
              <a:t>. </a:t>
            </a:r>
            <a:r>
              <a:rPr lang="cs-CZ" sz="1600" i="1" dirty="0" err="1">
                <a:solidFill>
                  <a:schemeClr val="tx2"/>
                </a:solidFill>
              </a:rPr>
              <a:t>Journal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of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Cleaner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Production</a:t>
            </a:r>
            <a:r>
              <a:rPr lang="cs-CZ" sz="1600" dirty="0">
                <a:solidFill>
                  <a:schemeClr val="tx2"/>
                </a:solidFill>
              </a:rPr>
              <a:t>. 2023. sv. 387, s. 1--14. ISSN 0959-6526. </a:t>
            </a:r>
            <a:r>
              <a:rPr lang="cs-CZ" sz="1600" dirty="0" smtClean="0">
                <a:solidFill>
                  <a:schemeClr val="tx2"/>
                </a:solidFill>
              </a:rPr>
              <a:t/>
            </a:r>
            <a:br>
              <a:rPr lang="cs-CZ" sz="1600" dirty="0" smtClean="0">
                <a:solidFill>
                  <a:schemeClr val="tx2"/>
                </a:solidFill>
              </a:rPr>
            </a:br>
            <a:r>
              <a:rPr lang="cs-CZ" sz="1600" dirty="0" smtClean="0">
                <a:solidFill>
                  <a:schemeClr val="tx2"/>
                </a:solidFill>
              </a:rPr>
              <a:t>Dostupné </a:t>
            </a:r>
            <a:r>
              <a:rPr lang="cs-CZ" sz="1600" dirty="0">
                <a:solidFill>
                  <a:schemeClr val="tx2"/>
                </a:solidFill>
              </a:rPr>
              <a:t>z: https://</a:t>
            </a:r>
            <a:r>
              <a:rPr lang="cs-CZ" sz="1600" dirty="0" smtClean="0">
                <a:solidFill>
                  <a:schemeClr val="tx2"/>
                </a:solidFill>
              </a:rPr>
              <a:t>www.sciencedirect.com/science/article/pii/S0959652622052921?via%3Dihub</a:t>
            </a:r>
            <a:endParaRPr lang="cs-CZ" sz="16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Dasa\Dropbox\AVO a AVO ops\ČLENOVÉ\loga členů\Logo nové dlouh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345904" cy="89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r>
              <a:rPr lang="cs-CZ" sz="1600" b="1" dirty="0" smtClean="0">
                <a:solidFill>
                  <a:schemeClr val="tx2"/>
                </a:solidFill>
              </a:rPr>
              <a:t>Průmyslový </a:t>
            </a:r>
            <a:r>
              <a:rPr lang="cs-CZ" sz="1600" b="1" dirty="0">
                <a:solidFill>
                  <a:schemeClr val="tx2"/>
                </a:solidFill>
              </a:rPr>
              <a:t>vzor 2023, užitný vzor 2024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2"/>
                </a:solidFill>
              </a:rPr>
              <a:t>Škoda Auto Vysoká škola o.p.s. Optoelektronické senzory. DAVID, Jiří; BRADÁČ, Josef; STARÝ, František; FOLTA, Martin; BROM, Pavel; FÁBRY, Jan. 008797534-0001, Úřad průmyslového vlastnictví, Česká republika. Dostupné z: https://upv.gov.cz/informacni-zdroje/narodni-databaze/databaze-prumyslovych-vzoru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2"/>
                </a:solidFill>
              </a:rPr>
              <a:t>Škoda Auto Vysoká škola o.p.s. Zařízení pro měření a vizualizaci intenzity brzdění automobilu. DAVID, Jiří; POSTULKA, Marek. 37638, Úřad průmyslového vlastnictví, Česká </a:t>
            </a:r>
            <a:r>
              <a:rPr lang="cs-CZ" sz="1600" dirty="0" smtClean="0">
                <a:solidFill>
                  <a:schemeClr val="tx2"/>
                </a:solidFill>
              </a:rPr>
              <a:t>republika</a:t>
            </a:r>
          </a:p>
          <a:p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b="1" dirty="0" smtClean="0">
                <a:solidFill>
                  <a:schemeClr val="tx2"/>
                </a:solidFill>
              </a:rPr>
              <a:t>Řešené </a:t>
            </a:r>
            <a:r>
              <a:rPr lang="cs-CZ" sz="1600" b="1" dirty="0">
                <a:solidFill>
                  <a:schemeClr val="tx2"/>
                </a:solidFill>
              </a:rPr>
              <a:t>projekty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chemeClr val="tx2"/>
                </a:solidFill>
              </a:rPr>
              <a:t>TA ČR TREND </a:t>
            </a:r>
            <a:r>
              <a:rPr lang="cs-CZ" sz="1600" dirty="0">
                <a:solidFill>
                  <a:schemeClr val="tx2"/>
                </a:solidFill>
              </a:rPr>
              <a:t>– VRTOUCH | Modulární vrtná souprava pro aplikace v prostorově omezených prostředích s ekologicky šetrným pohonem (2023–2025)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chemeClr val="tx2"/>
                </a:solidFill>
              </a:rPr>
              <a:t>TA ČR NCK </a:t>
            </a:r>
            <a:r>
              <a:rPr lang="cs-CZ" sz="1600" dirty="0">
                <a:solidFill>
                  <a:schemeClr val="tx2"/>
                </a:solidFill>
              </a:rPr>
              <a:t>– NCK pro průmyslový 3D tisk (2023–2028)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chemeClr val="tx2"/>
                </a:solidFill>
              </a:rPr>
              <a:t>TA ČR BETA 2 </a:t>
            </a:r>
            <a:r>
              <a:rPr lang="cs-CZ" sz="1600" dirty="0">
                <a:solidFill>
                  <a:schemeClr val="tx2"/>
                </a:solidFill>
              </a:rPr>
              <a:t>– Návrh strategického rámce vysokoškolského vzdělávání pro sektor </a:t>
            </a:r>
            <a:endParaRPr lang="cs-CZ" sz="1600" dirty="0" smtClean="0">
              <a:solidFill>
                <a:schemeClr val="tx2"/>
              </a:solidFill>
            </a:endParaRPr>
          </a:p>
          <a:p>
            <a:r>
              <a:rPr lang="cs-CZ" sz="1600" dirty="0" smtClean="0">
                <a:solidFill>
                  <a:schemeClr val="tx2"/>
                </a:solidFill>
              </a:rPr>
              <a:t>       </a:t>
            </a:r>
            <a:r>
              <a:rPr lang="cs-CZ" sz="1600" dirty="0" err="1" smtClean="0">
                <a:solidFill>
                  <a:schemeClr val="tx2"/>
                </a:solidFill>
              </a:rPr>
              <a:t>automotive</a:t>
            </a:r>
            <a:r>
              <a:rPr lang="cs-CZ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>
                <a:solidFill>
                  <a:schemeClr val="tx2"/>
                </a:solidFill>
              </a:rPr>
              <a:t>(2023–2024)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050" name="Picture 2" descr="C:\Users\Dasa\Dropbox\AVO a AVO ops\ČLENOVÉ\loga členů\Logo nové dlouh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345904" cy="89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0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xmlns="" id="{A6466AE6-A136-770F-237E-896DEA1CB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9036496" cy="5112568"/>
          </a:xfrm>
        </p:spPr>
        <p:txBody>
          <a:bodyPr/>
          <a:lstStyle/>
          <a:p>
            <a:endParaRPr lang="cs-CZ" sz="16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074" name="Picture 2" descr="C:\Users\Dasa\Dropbox\AVO a AVO ops\VS 2024\členové podklady na prezentaci na VS\MMV\Logo_Barva_B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76" y="188640"/>
            <a:ext cx="4540045" cy="13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484784"/>
            <a:ext cx="8784976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2"/>
                </a:solidFill>
                <a:latin typeface="+mn-lt"/>
              </a:rPr>
              <a:t>Výzkumné 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aktivity 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v</a:t>
            </a:r>
            <a:r>
              <a:rPr lang="cs-CZ" b="1" dirty="0">
                <a:solidFill>
                  <a:schemeClr val="tx2"/>
                </a:solidFill>
                <a:latin typeface="+mn-lt"/>
              </a:rPr>
              <a:t> oblastech materiálů pro vodíkové technologie, energetiku a v oblasti zpracování a využití odpadů</a:t>
            </a:r>
            <a:r>
              <a:rPr lang="cs-CZ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ctr"/>
            <a:endParaRPr lang="cs-CZ" b="1" dirty="0" smtClean="0">
              <a:solidFill>
                <a:schemeClr val="tx2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  <a:latin typeface="+mn-lt"/>
              </a:rPr>
              <a:t>V oboru skladování a distribuce vodíku byla pozornost věnována výběru vhodných zkušebních metod za účelem přesnějšího hodnocení odolnosti materiálů plynovodních potrubí a jeho svarových spojů vůči vodíkové křehkosti. V této souvislosti se společnost v uplynulém roce zapojila do 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přípravy a řešení mezinárodních projektů HYSCORE a HOOPLA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, které se realizují společně v konsorciu univerzit a průmyslových partnerů z celé Evropy. Cíle projektů přímo </a:t>
            </a:r>
            <a:r>
              <a:rPr lang="cs-CZ" sz="1600" b="1" dirty="0">
                <a:solidFill>
                  <a:schemeClr val="tx2"/>
                </a:solidFill>
                <a:latin typeface="+mn-lt"/>
              </a:rPr>
              <a:t>souvisí s aktuální strategií přimíchávání vodíku do zemního plynu za účelem snížení uhlíkové stopy</a:t>
            </a:r>
            <a:r>
              <a:rPr lang="cs-CZ" sz="16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lvl="0"/>
            <a:endParaRPr lang="cs-CZ" sz="1600" dirty="0">
              <a:solidFill>
                <a:schemeClr val="tx2"/>
              </a:solidFill>
              <a:latin typeface="+mn-lt"/>
            </a:endParaRPr>
          </a:p>
          <a:p>
            <a:pPr lvl="0"/>
            <a:r>
              <a:rPr lang="cs-CZ" sz="16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cs-CZ" sz="1600" dirty="0" smtClean="0">
                <a:solidFill>
                  <a:schemeClr val="tx2"/>
                </a:solidFill>
                <a:latin typeface="+mn-lt"/>
              </a:rPr>
            </a:br>
            <a:r>
              <a:rPr lang="cs-CZ" sz="1600" dirty="0" smtClean="0">
                <a:solidFill>
                  <a:schemeClr val="tx2"/>
                </a:solidFill>
                <a:latin typeface="+mn-lt"/>
              </a:rPr>
              <a:t>Výzkumná 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činnost v rámci projektů bude směřovat jak k vývoji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mikromodelu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porušení materiálů v důsledku vodíkové křehkosti, tak i k hodnocení vlivu mikrostrukturních aspektů. MATERIÁLOVÝ A METALURGICKÝ VÝZKUM bude ve všech případech provádět experimentální zkoušky na materiálech </a:t>
            </a:r>
            <a:r>
              <a:rPr lang="cs-CZ" sz="1600" dirty="0" err="1">
                <a:solidFill>
                  <a:schemeClr val="tx2"/>
                </a:solidFill>
                <a:latin typeface="+mn-lt"/>
              </a:rPr>
              <a:t>produktovodních</a:t>
            </a:r>
            <a:r>
              <a:rPr lang="cs-CZ" sz="1600" dirty="0">
                <a:solidFill>
                  <a:schemeClr val="tx2"/>
                </a:solidFill>
                <a:latin typeface="+mn-lt"/>
              </a:rPr>
              <a:t> potrubí včetně jejich obvodových svarů v prostředí vysokotlakého vodíku s využitím vlastního patentovaného autoklávu.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tx2"/>
              </a:solidFill>
              <a:latin typeface="+mn-lt"/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46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EE0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EE0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6658</TotalTime>
  <Words>1503</Words>
  <Application>Microsoft Office PowerPoint</Application>
  <PresentationFormat>Předvádění na obrazovce (4:3)</PresentationFormat>
  <Paragraphs>443</Paragraphs>
  <Slides>46</Slides>
  <Notes>45</Notes>
  <HiddenSlides>0</HiddenSlides>
  <MMClips>1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9" baseType="lpstr">
      <vt:lpstr>Motiv systému Office</vt:lpstr>
      <vt:lpstr>1_Motiv systému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Jíťa</dc:creator>
  <cp:lastModifiedBy>Dasa</cp:lastModifiedBy>
  <cp:revision>209</cp:revision>
  <dcterms:created xsi:type="dcterms:W3CDTF">2012-09-26T19:29:36Z</dcterms:created>
  <dcterms:modified xsi:type="dcterms:W3CDTF">2024-04-23T08:08:06Z</dcterms:modified>
</cp:coreProperties>
</file>